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8"/>
  </p:notesMasterIdLst>
  <p:sldIdLst>
    <p:sldId id="256" r:id="rId2"/>
    <p:sldId id="257" r:id="rId3"/>
    <p:sldId id="258" r:id="rId4"/>
    <p:sldId id="259" r:id="rId5"/>
    <p:sldId id="260" r:id="rId6"/>
    <p:sldId id="263" r:id="rId7"/>
    <p:sldId id="266" r:id="rId8"/>
    <p:sldId id="271" r:id="rId9"/>
    <p:sldId id="267" r:id="rId10"/>
    <p:sldId id="272" r:id="rId11"/>
    <p:sldId id="268" r:id="rId12"/>
    <p:sldId id="273" r:id="rId13"/>
    <p:sldId id="279" r:id="rId14"/>
    <p:sldId id="261" r:id="rId15"/>
    <p:sldId id="277" r:id="rId16"/>
    <p:sldId id="262" r:id="rId17"/>
    <p:sldId id="269" r:id="rId18"/>
    <p:sldId id="278" r:id="rId19"/>
    <p:sldId id="281" r:id="rId20"/>
    <p:sldId id="274" r:id="rId21"/>
    <p:sldId id="270" r:id="rId22"/>
    <p:sldId id="275" r:id="rId23"/>
    <p:sldId id="283" r:id="rId24"/>
    <p:sldId id="276" r:id="rId25"/>
    <p:sldId id="282" r:id="rId26"/>
    <p:sldId id="280"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DCE7EB-4BA6-4455-A973-FD21FF03254D}" type="datetimeFigureOut">
              <a:rPr lang="nl-NL" smtClean="0"/>
              <a:pPr/>
              <a:t>24-5-2018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059C6C-EE50-4755-8682-7C062D97B26A}"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We slapen</a:t>
            </a:r>
            <a:r>
              <a:rPr lang="nl-NL" baseline="0" dirty="0" smtClean="0"/>
              <a:t> 1/3 deel van ons leven. 60 jaar, 20 jaar van zijn leven geslapen. </a:t>
            </a:r>
            <a:endParaRPr lang="nl-NL" dirty="0"/>
          </a:p>
        </p:txBody>
      </p:sp>
      <p:sp>
        <p:nvSpPr>
          <p:cNvPr id="4" name="Tijdelijke aanduiding voor dianummer 3"/>
          <p:cNvSpPr>
            <a:spLocks noGrp="1"/>
          </p:cNvSpPr>
          <p:nvPr>
            <p:ph type="sldNum" sz="quarter" idx="10"/>
          </p:nvPr>
        </p:nvSpPr>
        <p:spPr/>
        <p:txBody>
          <a:bodyPr/>
          <a:lstStyle/>
          <a:p>
            <a:fld id="{2C059C6C-EE50-4755-8682-7C062D97B26A}" type="slidenum">
              <a:rPr lang="nl-NL" smtClean="0"/>
              <a:pPr/>
              <a:t>2</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hoger valgevaar, toename van </a:t>
            </a:r>
            <a:r>
              <a:rPr lang="nl-NL" dirty="0" err="1" smtClean="0"/>
              <a:t>nycturie</a:t>
            </a:r>
            <a:r>
              <a:rPr lang="nl-NL" dirty="0" smtClean="0"/>
              <a:t>, toename van geheugenstoornissen</a:t>
            </a:r>
          </a:p>
          <a:p>
            <a:endParaRPr lang="nl-NL" dirty="0"/>
          </a:p>
        </p:txBody>
      </p:sp>
      <p:sp>
        <p:nvSpPr>
          <p:cNvPr id="4" name="Tijdelijke aanduiding voor dianummer 3"/>
          <p:cNvSpPr>
            <a:spLocks noGrp="1"/>
          </p:cNvSpPr>
          <p:nvPr>
            <p:ph type="sldNum" sz="quarter" idx="10"/>
          </p:nvPr>
        </p:nvSpPr>
        <p:spPr/>
        <p:txBody>
          <a:bodyPr/>
          <a:lstStyle/>
          <a:p>
            <a:fld id="{2C059C6C-EE50-4755-8682-7C062D97B26A}" type="slidenum">
              <a:rPr lang="nl-NL" smtClean="0"/>
              <a:pPr/>
              <a:t>16</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Prevalentie</a:t>
            </a:r>
            <a:r>
              <a:rPr lang="nl-NL" baseline="0" dirty="0" smtClean="0"/>
              <a:t> is zelfde als in de rest van de bevolking. Minder geassocieerd met snurken en BMI. Diagnostiek en behandeling is echter hetzelfde. </a:t>
            </a:r>
          </a:p>
          <a:p>
            <a:r>
              <a:rPr lang="nl-NL" baseline="0" dirty="0" err="1" smtClean="0"/>
              <a:t>Stridor</a:t>
            </a:r>
            <a:r>
              <a:rPr lang="nl-NL" baseline="0" dirty="0" smtClean="0"/>
              <a:t>: dichtvallen van de larynx, </a:t>
            </a:r>
            <a:r>
              <a:rPr lang="nl-NL" baseline="0" dirty="0" err="1" smtClean="0"/>
              <a:t>inspiratoir</a:t>
            </a:r>
            <a:r>
              <a:rPr lang="nl-NL" baseline="0" dirty="0" smtClean="0"/>
              <a:t> dus bij de inademing, hoog frequent geluid, aanvullend diagnose voor MSA, Associatie met kortere overleving en dood. </a:t>
            </a:r>
          </a:p>
          <a:p>
            <a:r>
              <a:rPr lang="nl-NL" baseline="0" dirty="0" smtClean="0"/>
              <a:t>OSAS: ochtend hoofdpijn, droge mond, snurken. </a:t>
            </a:r>
            <a:endParaRPr lang="nl-NL" dirty="0"/>
          </a:p>
        </p:txBody>
      </p:sp>
      <p:sp>
        <p:nvSpPr>
          <p:cNvPr id="4" name="Tijdelijke aanduiding voor dianummer 3"/>
          <p:cNvSpPr>
            <a:spLocks noGrp="1"/>
          </p:cNvSpPr>
          <p:nvPr>
            <p:ph type="sldNum" sz="quarter" idx="10"/>
          </p:nvPr>
        </p:nvSpPr>
        <p:spPr/>
        <p:txBody>
          <a:bodyPr/>
          <a:lstStyle/>
          <a:p>
            <a:fld id="{2C059C6C-EE50-4755-8682-7C062D97B26A}" type="slidenum">
              <a:rPr lang="nl-NL" smtClean="0"/>
              <a:pPr/>
              <a:t>17</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Ademweg versperring door tongbasis </a:t>
            </a:r>
            <a:endParaRPr lang="nl-NL" dirty="0"/>
          </a:p>
        </p:txBody>
      </p:sp>
      <p:sp>
        <p:nvSpPr>
          <p:cNvPr id="4" name="Tijdelijke aanduiding voor dianummer 3"/>
          <p:cNvSpPr>
            <a:spLocks noGrp="1"/>
          </p:cNvSpPr>
          <p:nvPr>
            <p:ph type="sldNum" sz="quarter" idx="10"/>
          </p:nvPr>
        </p:nvSpPr>
        <p:spPr/>
        <p:txBody>
          <a:bodyPr/>
          <a:lstStyle/>
          <a:p>
            <a:fld id="{2C059C6C-EE50-4755-8682-7C062D97B26A}" type="slidenum">
              <a:rPr lang="nl-NL" smtClean="0"/>
              <a:pPr/>
              <a:t>20</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Bijlage.</a:t>
            </a:r>
            <a:r>
              <a:rPr lang="nl-NL" baseline="0" dirty="0" smtClean="0"/>
              <a:t> </a:t>
            </a:r>
            <a:r>
              <a:rPr lang="nl-NL" dirty="0" err="1" smtClean="0"/>
              <a:t>Diverste</a:t>
            </a:r>
            <a:r>
              <a:rPr lang="nl-NL" baseline="0" dirty="0" smtClean="0"/>
              <a:t> </a:t>
            </a:r>
            <a:r>
              <a:rPr lang="nl-NL" baseline="0" dirty="0" smtClean="0"/>
              <a:t>slaapstoornissen kunnen ook tegelijkertijd voorkomen. </a:t>
            </a:r>
            <a:endParaRPr lang="nl-NL" dirty="0"/>
          </a:p>
        </p:txBody>
      </p:sp>
      <p:sp>
        <p:nvSpPr>
          <p:cNvPr id="4" name="Tijdelijke aanduiding voor dianummer 3"/>
          <p:cNvSpPr>
            <a:spLocks noGrp="1"/>
          </p:cNvSpPr>
          <p:nvPr>
            <p:ph type="sldNum" sz="quarter" idx="10"/>
          </p:nvPr>
        </p:nvSpPr>
        <p:spPr/>
        <p:txBody>
          <a:bodyPr/>
          <a:lstStyle/>
          <a:p>
            <a:fld id="{2C059C6C-EE50-4755-8682-7C062D97B26A}" type="slidenum">
              <a:rPr lang="nl-NL" smtClean="0"/>
              <a:pPr/>
              <a:t>23</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228600" indent="-228600">
              <a:buAutoNum type="arabicPeriod"/>
            </a:pPr>
            <a:r>
              <a:rPr lang="nl-NL" dirty="0" smtClean="0"/>
              <a:t>Fase</a:t>
            </a:r>
            <a:r>
              <a:rPr lang="nl-NL" baseline="0" dirty="0" smtClean="0"/>
              <a:t> tussen wakker zijn en slapen. Oogbewegingen worden trager, de hersenactiviteit neemt af. </a:t>
            </a:r>
          </a:p>
          <a:p>
            <a:pPr marL="228600" indent="-228600">
              <a:buNone/>
            </a:pPr>
            <a:r>
              <a:rPr lang="nl-NL" baseline="0" dirty="0" smtClean="0"/>
              <a:t>2. Je kunt wakker worden van omgevingsgeluid</a:t>
            </a:r>
          </a:p>
          <a:p>
            <a:pPr marL="228600" indent="-228600">
              <a:buNone/>
            </a:pPr>
            <a:r>
              <a:rPr lang="nl-NL" baseline="0" dirty="0" smtClean="0"/>
              <a:t>3. Bij wakker worden </a:t>
            </a:r>
            <a:r>
              <a:rPr lang="nl-NL" baseline="0" dirty="0" err="1" smtClean="0"/>
              <a:t>desorientatie</a:t>
            </a:r>
            <a:endParaRPr lang="nl-NL" baseline="0" dirty="0" smtClean="0"/>
          </a:p>
          <a:p>
            <a:pPr marL="228600" indent="-228600">
              <a:buNone/>
            </a:pPr>
            <a:r>
              <a:rPr lang="nl-NL" baseline="0" dirty="0" smtClean="0"/>
              <a:t>4. </a:t>
            </a:r>
            <a:r>
              <a:rPr lang="nl-NL" baseline="0" dirty="0" err="1" smtClean="0"/>
              <a:t>Rapid</a:t>
            </a:r>
            <a:r>
              <a:rPr lang="nl-NL" baseline="0" dirty="0" smtClean="0"/>
              <a:t> </a:t>
            </a:r>
            <a:r>
              <a:rPr lang="nl-NL" baseline="0" dirty="0" err="1" smtClean="0"/>
              <a:t>eye</a:t>
            </a:r>
            <a:r>
              <a:rPr lang="nl-NL" baseline="0" dirty="0" smtClean="0"/>
              <a:t> </a:t>
            </a:r>
            <a:r>
              <a:rPr lang="nl-NL" baseline="0" dirty="0" err="1" smtClean="0"/>
              <a:t>movement</a:t>
            </a:r>
            <a:r>
              <a:rPr lang="nl-NL" baseline="0" dirty="0" smtClean="0"/>
              <a:t>, snelle oogbewegingen. Veel Hersenactiviteit. Spieren zijn ontspannen.  Paradoxale slaap genoemd. </a:t>
            </a:r>
            <a:r>
              <a:rPr lang="nl-NL" baseline="0" dirty="0" smtClean="0"/>
              <a:t> Samen vormen ze een slaapcyclus. In een nacht doorlopen we gemiddeld 4-5 slaapstadia. Je ziet dat de diepe slaap met name in het begin van de nacht optreed en de droomslaap vaak meer wordt in de vroege ochtend. Ook zie je dat het normaal is om af en toe wakker te worden in de nacht. </a:t>
            </a:r>
            <a:endParaRPr lang="nl-NL" dirty="0"/>
          </a:p>
        </p:txBody>
      </p:sp>
      <p:sp>
        <p:nvSpPr>
          <p:cNvPr id="4" name="Tijdelijke aanduiding voor dianummer 3"/>
          <p:cNvSpPr>
            <a:spLocks noGrp="1"/>
          </p:cNvSpPr>
          <p:nvPr>
            <p:ph type="sldNum" sz="quarter" idx="10"/>
          </p:nvPr>
        </p:nvSpPr>
        <p:spPr/>
        <p:txBody>
          <a:bodyPr/>
          <a:lstStyle/>
          <a:p>
            <a:fld id="{2C059C6C-EE50-4755-8682-7C062D97B26A}" type="slidenum">
              <a:rPr lang="nl-NL" smtClean="0"/>
              <a:pPr/>
              <a:t>4</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-Traagheid</a:t>
            </a:r>
            <a:r>
              <a:rPr lang="nl-NL" baseline="0" dirty="0" smtClean="0"/>
              <a:t>, stijfheid, trillen, gestoorde balans</a:t>
            </a:r>
          </a:p>
          <a:p>
            <a:r>
              <a:rPr lang="nl-NL" baseline="0" dirty="0" smtClean="0"/>
              <a:t>-lage bloeddruk, diarree, obstipatie, geheugenstoornissen en slaapstoornissen. </a:t>
            </a:r>
            <a:endParaRPr lang="nl-NL" dirty="0"/>
          </a:p>
        </p:txBody>
      </p:sp>
      <p:sp>
        <p:nvSpPr>
          <p:cNvPr id="4" name="Tijdelijke aanduiding voor dianummer 3"/>
          <p:cNvSpPr>
            <a:spLocks noGrp="1"/>
          </p:cNvSpPr>
          <p:nvPr>
            <p:ph type="sldNum" sz="quarter" idx="10"/>
          </p:nvPr>
        </p:nvSpPr>
        <p:spPr/>
        <p:txBody>
          <a:bodyPr/>
          <a:lstStyle/>
          <a:p>
            <a:fld id="{2C059C6C-EE50-4755-8682-7C062D97B26A}" type="slidenum">
              <a:rPr lang="nl-NL" smtClean="0"/>
              <a:pPr/>
              <a:t>5</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Televisiekijken, lezen,</a:t>
            </a:r>
            <a:r>
              <a:rPr lang="nl-NL" baseline="0" dirty="0" smtClean="0"/>
              <a:t> bijrijder in een auto</a:t>
            </a:r>
          </a:p>
          <a:p>
            <a:r>
              <a:rPr lang="nl-NL" baseline="0" dirty="0" smtClean="0"/>
              <a:t>Tijdens actieve situaties, zoals tijdens een gesprek of een maaltijd (voelen dit dan niet aankomen)</a:t>
            </a:r>
          </a:p>
          <a:p>
            <a:r>
              <a:rPr lang="nl-NL" baseline="0" dirty="0" smtClean="0"/>
              <a:t>Gebrek aan energie, futloosheid, lichamelijke vermoeidheid. Deze </a:t>
            </a:r>
            <a:r>
              <a:rPr lang="nl-NL" baseline="0" dirty="0" err="1" smtClean="0"/>
              <a:t>patienten</a:t>
            </a:r>
            <a:r>
              <a:rPr lang="nl-NL" baseline="0" dirty="0" smtClean="0"/>
              <a:t> vallen echter niet ongewild in slaap overdag. Vermoeidheid heeft een scala aan oorzaken, waaronder het ziekteproces zelf, comorbiditeit en depressie. Behandeling van een slaapstoornis hoeft hier niet voor te helpen. In de literatuur meerdere </a:t>
            </a:r>
            <a:r>
              <a:rPr lang="nl-NL" baseline="0" dirty="0" err="1" smtClean="0"/>
              <a:t>patienten</a:t>
            </a:r>
            <a:r>
              <a:rPr lang="nl-NL" baseline="0" dirty="0" smtClean="0"/>
              <a:t> met slaapaanvallen na starten van een </a:t>
            </a:r>
            <a:r>
              <a:rPr lang="nl-NL" baseline="0" dirty="0" err="1" smtClean="0"/>
              <a:t>dopamine-agonist</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2C059C6C-EE50-4755-8682-7C062D97B26A}" type="slidenum">
              <a:rPr lang="nl-NL" smtClean="0"/>
              <a:pPr/>
              <a:t>7</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Als klachten persisteren</a:t>
            </a:r>
            <a:r>
              <a:rPr lang="nl-NL" baseline="0" dirty="0" smtClean="0"/>
              <a:t> of invloed hebben op het dagelijks functioneren </a:t>
            </a:r>
            <a:endParaRPr lang="nl-NL" baseline="0" dirty="0" smtClean="0"/>
          </a:p>
          <a:p>
            <a:r>
              <a:rPr lang="nl-NL" baseline="0" dirty="0" smtClean="0"/>
              <a:t>CI ongecontroleerde HT, </a:t>
            </a:r>
            <a:r>
              <a:rPr lang="nl-NL" baseline="0" dirty="0" err="1" smtClean="0"/>
              <a:t>cardiale</a:t>
            </a:r>
            <a:r>
              <a:rPr lang="nl-NL" baseline="0" dirty="0" smtClean="0"/>
              <a:t> </a:t>
            </a:r>
            <a:r>
              <a:rPr lang="nl-NL" baseline="0" dirty="0" err="1" smtClean="0"/>
              <a:t>aritmie</a:t>
            </a:r>
            <a:r>
              <a:rPr lang="nl-NL" baseline="0" dirty="0" smtClean="0"/>
              <a:t>. </a:t>
            </a:r>
            <a:r>
              <a:rPr lang="nl-NL" baseline="0" dirty="0" err="1" smtClean="0"/>
              <a:t>Offlabel</a:t>
            </a:r>
            <a:r>
              <a:rPr lang="nl-NL" baseline="0" dirty="0" smtClean="0"/>
              <a:t> gebruik. Niet geregistreerd. Kan niet bij iedereen gegeven worden. </a:t>
            </a:r>
            <a:endParaRPr lang="nl-NL" dirty="0"/>
          </a:p>
        </p:txBody>
      </p:sp>
      <p:sp>
        <p:nvSpPr>
          <p:cNvPr id="4" name="Tijdelijke aanduiding voor dianummer 3"/>
          <p:cNvSpPr>
            <a:spLocks noGrp="1"/>
          </p:cNvSpPr>
          <p:nvPr>
            <p:ph type="sldNum" sz="quarter" idx="10"/>
          </p:nvPr>
        </p:nvSpPr>
        <p:spPr/>
        <p:txBody>
          <a:bodyPr/>
          <a:lstStyle/>
          <a:p>
            <a:fld id="{2C059C6C-EE50-4755-8682-7C062D97B26A}" type="slidenum">
              <a:rPr lang="nl-NL" smtClean="0"/>
              <a:pPr/>
              <a:t>8</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Geen</a:t>
            </a:r>
            <a:r>
              <a:rPr lang="nl-NL" baseline="0" dirty="0" smtClean="0"/>
              <a:t> prettige slaaphouding. In de handen en voeten. Verstoorder van de slaap. </a:t>
            </a:r>
            <a:endParaRPr lang="nl-NL" dirty="0"/>
          </a:p>
        </p:txBody>
      </p:sp>
      <p:sp>
        <p:nvSpPr>
          <p:cNvPr id="4" name="Tijdelijke aanduiding voor dianummer 3"/>
          <p:cNvSpPr>
            <a:spLocks noGrp="1"/>
          </p:cNvSpPr>
          <p:nvPr>
            <p:ph type="sldNum" sz="quarter" idx="10"/>
          </p:nvPr>
        </p:nvSpPr>
        <p:spPr/>
        <p:txBody>
          <a:bodyPr/>
          <a:lstStyle/>
          <a:p>
            <a:fld id="{2C059C6C-EE50-4755-8682-7C062D97B26A}" type="slidenum">
              <a:rPr lang="nl-NL" smtClean="0"/>
              <a:pPr/>
              <a:t>9</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Vaak is verder</a:t>
            </a:r>
            <a:r>
              <a:rPr lang="nl-NL" baseline="0" dirty="0" smtClean="0"/>
              <a:t> verhogen van </a:t>
            </a:r>
            <a:r>
              <a:rPr lang="nl-NL" baseline="0" dirty="0" err="1" smtClean="0"/>
              <a:t>dopaminerge</a:t>
            </a:r>
            <a:r>
              <a:rPr lang="nl-NL" baseline="0" dirty="0" smtClean="0"/>
              <a:t> medicatie of verlagen hiervan geen optie.  </a:t>
            </a:r>
            <a:r>
              <a:rPr lang="nl-NL" baseline="0" dirty="0" err="1" smtClean="0"/>
              <a:t>Augmentatie</a:t>
            </a:r>
            <a:r>
              <a:rPr lang="nl-NL" baseline="0" dirty="0" smtClean="0"/>
              <a:t> bij verhogen, bij verlagen ontstaan van </a:t>
            </a:r>
            <a:r>
              <a:rPr lang="nl-NL" baseline="0" dirty="0" err="1" smtClean="0"/>
              <a:t>motore</a:t>
            </a:r>
            <a:r>
              <a:rPr lang="nl-NL" baseline="0" dirty="0" smtClean="0"/>
              <a:t> symptomen. </a:t>
            </a:r>
            <a:endParaRPr lang="nl-NL" dirty="0"/>
          </a:p>
        </p:txBody>
      </p:sp>
      <p:sp>
        <p:nvSpPr>
          <p:cNvPr id="4" name="Tijdelijke aanduiding voor dianummer 3"/>
          <p:cNvSpPr>
            <a:spLocks noGrp="1"/>
          </p:cNvSpPr>
          <p:nvPr>
            <p:ph type="sldNum" sz="quarter" idx="10"/>
          </p:nvPr>
        </p:nvSpPr>
        <p:spPr/>
        <p:txBody>
          <a:bodyPr/>
          <a:lstStyle/>
          <a:p>
            <a:fld id="{2C059C6C-EE50-4755-8682-7C062D97B26A}" type="slidenum">
              <a:rPr lang="nl-NL" smtClean="0"/>
              <a:pPr/>
              <a:t>10</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In rust optredende vervelend gevoel in de benen, soms ook in de armen die verminderen bij bewegen van het aangedane ledemaat.</a:t>
            </a:r>
            <a:r>
              <a:rPr lang="nl-NL" baseline="0" dirty="0" smtClean="0"/>
              <a:t>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2C059C6C-EE50-4755-8682-7C062D97B26A}" type="slidenum">
              <a:rPr lang="nl-NL" smtClean="0"/>
              <a:pPr/>
              <a:t>11</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REM</a:t>
            </a:r>
            <a:r>
              <a:rPr lang="nl-NL" baseline="0" dirty="0" smtClean="0"/>
              <a:t> slaap gedrag stoornis. Later in de ziekte ontstaan. </a:t>
            </a:r>
            <a:r>
              <a:rPr lang="nl-NL" baseline="0" dirty="0" err="1" smtClean="0"/>
              <a:t>Patient</a:t>
            </a:r>
            <a:r>
              <a:rPr lang="nl-NL" baseline="0" dirty="0" smtClean="0"/>
              <a:t> zelf weet van niets.  </a:t>
            </a:r>
            <a:r>
              <a:rPr lang="nl-NL" baseline="0" dirty="0" err="1" smtClean="0"/>
              <a:t>Patienten</a:t>
            </a:r>
            <a:r>
              <a:rPr lang="nl-NL" baseline="0" dirty="0" smtClean="0"/>
              <a:t> met LBD en </a:t>
            </a:r>
            <a:r>
              <a:rPr lang="nl-NL" baseline="0" dirty="0" err="1" smtClean="0"/>
              <a:t>patienten</a:t>
            </a:r>
            <a:r>
              <a:rPr lang="nl-NL" baseline="0" dirty="0" smtClean="0"/>
              <a:t> met ook dementie is dit aantal hoger. </a:t>
            </a:r>
          </a:p>
          <a:p>
            <a:endParaRPr lang="nl-NL" dirty="0"/>
          </a:p>
        </p:txBody>
      </p:sp>
      <p:sp>
        <p:nvSpPr>
          <p:cNvPr id="4" name="Tijdelijke aanduiding voor dianummer 3"/>
          <p:cNvSpPr>
            <a:spLocks noGrp="1"/>
          </p:cNvSpPr>
          <p:nvPr>
            <p:ph type="sldNum" sz="quarter" idx="10"/>
          </p:nvPr>
        </p:nvSpPr>
        <p:spPr/>
        <p:txBody>
          <a:bodyPr/>
          <a:lstStyle/>
          <a:p>
            <a:fld id="{2C059C6C-EE50-4755-8682-7C062D97B26A}" type="slidenum">
              <a:rPr lang="nl-NL" smtClean="0"/>
              <a:pPr/>
              <a:t>14</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ige driehoe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het opmaakprofiel van de modelondertitel te bewerken</a:t>
            </a:r>
            <a:endParaRPr kumimoji="0" lang="en-US"/>
          </a:p>
        </p:txBody>
      </p:sp>
      <p:grpSp>
        <p:nvGrpSpPr>
          <p:cNvPr id="2" name="Groep 1"/>
          <p:cNvGrpSpPr/>
          <p:nvPr/>
        </p:nvGrpSpPr>
        <p:grpSpPr>
          <a:xfrm>
            <a:off x="-3765" y="4953000"/>
            <a:ext cx="9147765" cy="1912088"/>
            <a:chOff x="-3765" y="4832896"/>
            <a:chExt cx="9147765" cy="2032192"/>
          </a:xfrm>
        </p:grpSpPr>
        <p:sp>
          <p:nvSpPr>
            <p:cNvPr id="7" name="Vrije v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rije v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Tijdelijke aanduiding voor datum 29"/>
          <p:cNvSpPr>
            <a:spLocks noGrp="1"/>
          </p:cNvSpPr>
          <p:nvPr>
            <p:ph type="dt" sz="half" idx="10"/>
          </p:nvPr>
        </p:nvSpPr>
        <p:spPr/>
        <p:txBody>
          <a:bodyPr/>
          <a:lstStyle>
            <a:lvl1pPr>
              <a:defRPr>
                <a:solidFill>
                  <a:srgbClr val="FFFFFF"/>
                </a:solidFill>
              </a:defRPr>
            </a:lvl1pPr>
            <a:extLst/>
          </a:lstStyle>
          <a:p>
            <a:fld id="{AFEC4A26-9820-43E8-8BE1-38E4A02C5349}" type="datetimeFigureOut">
              <a:rPr lang="nl-NL" smtClean="0"/>
              <a:pPr/>
              <a:t>24-5-2018</a:t>
            </a:fld>
            <a:endParaRPr lang="nl-NL"/>
          </a:p>
        </p:txBody>
      </p:sp>
      <p:sp>
        <p:nvSpPr>
          <p:cNvPr id="19" name="Tijdelijke aanduiding voor voettekst 18"/>
          <p:cNvSpPr>
            <a:spLocks noGrp="1"/>
          </p:cNvSpPr>
          <p:nvPr>
            <p:ph type="ftr" sz="quarter" idx="11"/>
          </p:nvPr>
        </p:nvSpPr>
        <p:spPr/>
        <p:txBody>
          <a:bodyPr/>
          <a:lstStyle>
            <a:lvl1pPr>
              <a:defRPr>
                <a:solidFill>
                  <a:schemeClr val="accent1">
                    <a:tint val="20000"/>
                  </a:schemeClr>
                </a:solidFill>
              </a:defRPr>
            </a:lvl1pPr>
            <a:extLst/>
          </a:lstStyle>
          <a:p>
            <a:endParaRPr lang="nl-NL"/>
          </a:p>
        </p:txBody>
      </p:sp>
      <p:sp>
        <p:nvSpPr>
          <p:cNvPr id="27" name="Tijdelijke aanduiding voor dianummer 26"/>
          <p:cNvSpPr>
            <a:spLocks noGrp="1"/>
          </p:cNvSpPr>
          <p:nvPr>
            <p:ph type="sldNum" sz="quarter" idx="12"/>
          </p:nvPr>
        </p:nvSpPr>
        <p:spPr/>
        <p:txBody>
          <a:bodyPr/>
          <a:lstStyle>
            <a:lvl1pPr>
              <a:defRPr>
                <a:solidFill>
                  <a:srgbClr val="FFFFFF"/>
                </a:solidFill>
              </a:defRPr>
            </a:lvl1pPr>
            <a:extLst/>
          </a:lstStyle>
          <a:p>
            <a:fld id="{3031EAC7-8FC0-4CFD-8246-755517CA7187}"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481329"/>
            <a:ext cx="8229600" cy="438607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FEC4A26-9820-43E8-8BE1-38E4A02C5349}" type="datetimeFigureOut">
              <a:rPr lang="nl-NL" smtClean="0"/>
              <a:pPr/>
              <a:t>24-5-2018</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3031EAC7-8FC0-4CFD-8246-755517CA7187}"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4013" y="274640"/>
            <a:ext cx="1777470" cy="5592761"/>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41"/>
            <a:ext cx="6324600" cy="5592760"/>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FEC4A26-9820-43E8-8BE1-38E4A02C5349}" type="datetimeFigureOut">
              <a:rPr lang="nl-NL" smtClean="0"/>
              <a:pPr/>
              <a:t>24-5-2018</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3031EAC7-8FC0-4CFD-8246-755517CA7187}"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AFEC4A26-9820-43E8-8BE1-38E4A02C5349}" type="datetimeFigureOut">
              <a:rPr lang="nl-NL" smtClean="0"/>
              <a:pPr/>
              <a:t>24-5-2018</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3031EAC7-8FC0-4CFD-8246-755517CA7187}" type="slidenum">
              <a:rPr lang="nl-NL" smtClean="0"/>
              <a:pPr/>
              <a:t>‹nr.›</a:t>
            </a:fld>
            <a:endParaRPr lang="nl-NL"/>
          </a:p>
        </p:txBody>
      </p:sp>
      <p:sp>
        <p:nvSpPr>
          <p:cNvPr id="7" name="Titel 6"/>
          <p:cNvSpPr>
            <a:spLocks noGrp="1"/>
          </p:cNvSpPr>
          <p:nvPr>
            <p:ph type="title"/>
          </p:nvPr>
        </p:nvSpPr>
        <p:spPr/>
        <p:txBody>
          <a:bodyPr rtlCol="0"/>
          <a:lstStyle>
            <a:extLst/>
          </a:lstStyle>
          <a:p>
            <a:r>
              <a:rPr kumimoji="0" lang="nl-NL" smtClean="0"/>
              <a:t>Klik om de stijl te bewerken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AFEC4A26-9820-43E8-8BE1-38E4A02C5349}" type="datetimeFigureOut">
              <a:rPr lang="nl-NL" smtClean="0"/>
              <a:pPr/>
              <a:t>24-5-2018</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3031EAC7-8FC0-4CFD-8246-755517CA7187}" type="slidenum">
              <a:rPr lang="nl-NL" smtClean="0"/>
              <a:pPr/>
              <a:t>‹nr.›</a:t>
            </a:fld>
            <a:endParaRPr lang="nl-NL"/>
          </a:p>
        </p:txBody>
      </p:sp>
      <p:sp>
        <p:nvSpPr>
          <p:cNvPr id="7" name="Punthaak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unthaak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2">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AFEC4A26-9820-43E8-8BE1-38E4A02C5349}" type="datetimeFigureOut">
              <a:rPr lang="nl-NL" smtClean="0"/>
              <a:pPr/>
              <a:t>24-5-2018</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p:txBody>
          <a:bodyPr/>
          <a:lstStyle>
            <a:extLst/>
          </a:lstStyle>
          <a:p>
            <a:fld id="{3031EAC7-8FC0-4CFD-8246-755517CA7187}" type="slidenum">
              <a:rPr lang="nl-NL" smtClean="0"/>
              <a:pPr/>
              <a:t>‹nr.›</a:t>
            </a:fld>
            <a:endParaRPr lang="nl-NL"/>
          </a:p>
        </p:txBody>
      </p:sp>
      <p:sp>
        <p:nvSpPr>
          <p:cNvPr id="8" name="Titel 7"/>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AFEC4A26-9820-43E8-8BE1-38E4A02C5349}" type="datetimeFigureOut">
              <a:rPr lang="nl-NL" smtClean="0"/>
              <a:pPr/>
              <a:t>24-5-2018</a:t>
            </a:fld>
            <a:endParaRPr lang="nl-NL"/>
          </a:p>
        </p:txBody>
      </p:sp>
      <p:sp>
        <p:nvSpPr>
          <p:cNvPr id="8" name="Tijdelijke aanduiding voor voettekst 7"/>
          <p:cNvSpPr>
            <a:spLocks noGrp="1"/>
          </p:cNvSpPr>
          <p:nvPr>
            <p:ph type="ftr" sz="quarter" idx="11"/>
          </p:nvPr>
        </p:nvSpPr>
        <p:spPr/>
        <p:txBody>
          <a:bodyPr/>
          <a:lstStyle>
            <a:extLst/>
          </a:lstStyle>
          <a:p>
            <a:endParaRPr lang="nl-NL"/>
          </a:p>
        </p:txBody>
      </p:sp>
      <p:sp>
        <p:nvSpPr>
          <p:cNvPr id="9" name="Tijdelijke aanduiding voor dianummer 8"/>
          <p:cNvSpPr>
            <a:spLocks noGrp="1"/>
          </p:cNvSpPr>
          <p:nvPr>
            <p:ph type="sldNum" sz="quarter" idx="12"/>
          </p:nvPr>
        </p:nvSpPr>
        <p:spPr/>
        <p:txBody>
          <a:bodyPr/>
          <a:lstStyle>
            <a:extLst/>
          </a:lstStyle>
          <a:p>
            <a:fld id="{3031EAC7-8FC0-4CFD-8246-755517CA7187}"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2">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extLst/>
          </a:lstStyle>
          <a:p>
            <a:fld id="{AFEC4A26-9820-43E8-8BE1-38E4A02C5349}" type="datetimeFigureOut">
              <a:rPr lang="nl-NL" smtClean="0"/>
              <a:pPr/>
              <a:t>24-5-2018</a:t>
            </a:fld>
            <a:endParaRPr lang="nl-NL"/>
          </a:p>
        </p:txBody>
      </p:sp>
      <p:sp>
        <p:nvSpPr>
          <p:cNvPr id="4" name="Tijdelijke aanduiding voor voettekst 3"/>
          <p:cNvSpPr>
            <a:spLocks noGrp="1"/>
          </p:cNvSpPr>
          <p:nvPr>
            <p:ph type="ftr" sz="quarter" idx="11"/>
          </p:nvPr>
        </p:nvSpPr>
        <p:spPr/>
        <p:txBody>
          <a:bodyPr/>
          <a:lstStyle>
            <a:extLst/>
          </a:lstStyle>
          <a:p>
            <a:endParaRPr lang="nl-NL"/>
          </a:p>
        </p:txBody>
      </p:sp>
      <p:sp>
        <p:nvSpPr>
          <p:cNvPr id="5" name="Tijdelijke aanduiding voor dianummer 4"/>
          <p:cNvSpPr>
            <a:spLocks noGrp="1"/>
          </p:cNvSpPr>
          <p:nvPr>
            <p:ph type="sldNum" sz="quarter" idx="12"/>
          </p:nvPr>
        </p:nvSpPr>
        <p:spPr/>
        <p:txBody>
          <a:bodyPr/>
          <a:lstStyle>
            <a:extLst/>
          </a:lstStyle>
          <a:p>
            <a:fld id="{3031EAC7-8FC0-4CFD-8246-755517CA7187}" type="slidenum">
              <a:rPr lang="nl-NL" smtClean="0"/>
              <a:pPr/>
              <a:t>‹nr.›</a:t>
            </a:fld>
            <a:endParaRPr lang="nl-NL"/>
          </a:p>
        </p:txBody>
      </p:sp>
      <p:sp>
        <p:nvSpPr>
          <p:cNvPr id="6" name="Titel 5"/>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AFEC4A26-9820-43E8-8BE1-38E4A02C5349}" type="datetimeFigureOut">
              <a:rPr lang="nl-NL" smtClean="0"/>
              <a:pPr/>
              <a:t>24-5-2018</a:t>
            </a:fld>
            <a:endParaRPr lang="nl-NL"/>
          </a:p>
        </p:txBody>
      </p:sp>
      <p:sp>
        <p:nvSpPr>
          <p:cNvPr id="3" name="Tijdelijke aanduiding voor voettekst 2"/>
          <p:cNvSpPr>
            <a:spLocks noGrp="1"/>
          </p:cNvSpPr>
          <p:nvPr>
            <p:ph type="ftr" sz="quarter" idx="11"/>
          </p:nvPr>
        </p:nvSpPr>
        <p:spPr/>
        <p:txBody>
          <a:bodyPr/>
          <a:lstStyle>
            <a:extLst/>
          </a:lstStyle>
          <a:p>
            <a:endParaRPr lang="nl-NL"/>
          </a:p>
        </p:txBody>
      </p:sp>
      <p:sp>
        <p:nvSpPr>
          <p:cNvPr id="4" name="Tijdelijke aanduiding voor dianummer 3"/>
          <p:cNvSpPr>
            <a:spLocks noGrp="1"/>
          </p:cNvSpPr>
          <p:nvPr>
            <p:ph type="sldNum" sz="quarter" idx="12"/>
          </p:nvPr>
        </p:nvSpPr>
        <p:spPr/>
        <p:txBody>
          <a:bodyPr/>
          <a:lstStyle>
            <a:extLst/>
          </a:lstStyle>
          <a:p>
            <a:fld id="{3031EAC7-8FC0-4CFD-8246-755517CA7187}"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727032" y="6407944"/>
            <a:ext cx="1920240" cy="365760"/>
          </a:xfrm>
        </p:spPr>
        <p:txBody>
          <a:bodyPr/>
          <a:lstStyle>
            <a:extLst/>
          </a:lstStyle>
          <a:p>
            <a:fld id="{AFEC4A26-9820-43E8-8BE1-38E4A02C5349}" type="datetimeFigureOut">
              <a:rPr lang="nl-NL" smtClean="0"/>
              <a:pPr/>
              <a:t>24-5-2018</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p:txBody>
          <a:bodyPr/>
          <a:lstStyle>
            <a:extLst/>
          </a:lstStyle>
          <a:p>
            <a:fld id="{3031EAC7-8FC0-4CFD-8246-755517CA7187}"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2">
        <a:schemeClr val="bg1"/>
      </p:bgRef>
    </p:bg>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3" name="Tijdelijke aanduiding voor afbeelding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l-NL" smtClean="0"/>
              <a:t>Klik op het pictogram als u een afbeelding wilt toevoegen</a:t>
            </a:r>
            <a:endParaRPr kumimoji="0" lang="en-US" dirty="0"/>
          </a:p>
        </p:txBody>
      </p:sp>
      <p:sp>
        <p:nvSpPr>
          <p:cNvPr id="5" name="Tijdelijke aanduiding voor datum 4"/>
          <p:cNvSpPr>
            <a:spLocks noGrp="1"/>
          </p:cNvSpPr>
          <p:nvPr>
            <p:ph type="dt" sz="half" idx="10"/>
          </p:nvPr>
        </p:nvSpPr>
        <p:spPr/>
        <p:txBody>
          <a:bodyPr/>
          <a:lstStyle>
            <a:lvl1pPr>
              <a:defRPr>
                <a:solidFill>
                  <a:schemeClr val="tx1"/>
                </a:solidFill>
              </a:defRPr>
            </a:lvl1pPr>
            <a:extLst/>
          </a:lstStyle>
          <a:p>
            <a:fld id="{AFEC4A26-9820-43E8-8BE1-38E4A02C5349}" type="datetimeFigureOut">
              <a:rPr lang="nl-NL" smtClean="0"/>
              <a:pPr/>
              <a:t>24-5-2018</a:t>
            </a:fld>
            <a:endParaRPr lang="nl-NL"/>
          </a:p>
        </p:txBody>
      </p:sp>
      <p:sp>
        <p:nvSpPr>
          <p:cNvPr id="6" name="Tijdelijke aanduiding voor voetteks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nl-NL"/>
          </a:p>
        </p:txBody>
      </p:sp>
      <p:sp>
        <p:nvSpPr>
          <p:cNvPr id="7" name="Tijdelijke aanduiding voor dianummer 6"/>
          <p:cNvSpPr>
            <a:spLocks noGrp="1"/>
          </p:cNvSpPr>
          <p:nvPr>
            <p:ph type="sldNum" sz="quarter" idx="12"/>
          </p:nvPr>
        </p:nvSpPr>
        <p:spPr/>
        <p:txBody>
          <a:bodyPr/>
          <a:lstStyle>
            <a:lvl1pPr>
              <a:defRPr>
                <a:solidFill>
                  <a:schemeClr val="tx1"/>
                </a:solidFill>
              </a:defRPr>
            </a:lvl1pPr>
            <a:extLst/>
          </a:lstStyle>
          <a:p>
            <a:fld id="{3031EAC7-8FC0-4CFD-8246-755517CA7187}" type="slidenum">
              <a:rPr lang="nl-NL" smtClean="0"/>
              <a:pPr/>
              <a:t>‹nr.›</a:t>
            </a:fld>
            <a:endParaRPr lang="nl-NL"/>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l-NL" smtClean="0"/>
              <a:t>Klik om de stijl te bewerken</a:t>
            </a:r>
            <a:endParaRPr kumimoji="0" lang="en-US"/>
          </a:p>
        </p:txBody>
      </p:sp>
      <p:sp>
        <p:nvSpPr>
          <p:cNvPr id="8" name="Vrije v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rije v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hoekige driehoe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chte verbindingslijn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unthaak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unthaak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rije v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rije v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hoekige driehoek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chte verbindingslijn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EC4A26-9820-43E8-8BE1-38E4A02C5349}" type="datetimeFigureOut">
              <a:rPr lang="nl-NL" smtClean="0"/>
              <a:pPr/>
              <a:t>24-5-2018</a:t>
            </a:fld>
            <a:endParaRPr lang="nl-NL"/>
          </a:p>
        </p:txBody>
      </p:sp>
      <p:sp>
        <p:nvSpPr>
          <p:cNvPr id="22" name="Tijdelijke aanduiding voor voetteks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nl-NL"/>
          </a:p>
        </p:txBody>
      </p:sp>
      <p:sp>
        <p:nvSpPr>
          <p:cNvPr id="18" name="Tijdelijke aanduiding voor dia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031EAC7-8FC0-4CFD-8246-755517CA718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0NzbCugRUS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rFXYRQ9xPU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EMKxnyPs7K8" TargetMode="External"/><Relationship Id="rId2" Type="http://schemas.openxmlformats.org/officeDocument/2006/relationships/hyperlink" Target="https://youtu.be/mjQdAf9cQB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Slaap &amp; </a:t>
            </a:r>
            <a:r>
              <a:rPr lang="nl-NL" dirty="0" err="1" smtClean="0"/>
              <a:t>Parkinson</a:t>
            </a:r>
            <a:endParaRPr lang="nl-NL" dirty="0"/>
          </a:p>
        </p:txBody>
      </p:sp>
      <p:sp>
        <p:nvSpPr>
          <p:cNvPr id="3" name="Ondertitel 2"/>
          <p:cNvSpPr>
            <a:spLocks noGrp="1"/>
          </p:cNvSpPr>
          <p:nvPr>
            <p:ph type="subTitle" idx="1"/>
          </p:nvPr>
        </p:nvSpPr>
        <p:spPr/>
        <p:txBody>
          <a:bodyPr>
            <a:normAutofit fontScale="92500" lnSpcReduction="20000"/>
          </a:bodyPr>
          <a:lstStyle/>
          <a:p>
            <a:r>
              <a:rPr lang="nl-NL" dirty="0" smtClean="0"/>
              <a:t>25-5-2018</a:t>
            </a:r>
          </a:p>
          <a:p>
            <a:r>
              <a:rPr lang="nl-NL" dirty="0" smtClean="0"/>
              <a:t>P. </a:t>
            </a:r>
            <a:r>
              <a:rPr lang="nl-NL" dirty="0" err="1" smtClean="0"/>
              <a:t>Canavar</a:t>
            </a:r>
            <a:r>
              <a:rPr lang="nl-NL" dirty="0" smtClean="0"/>
              <a:t> </a:t>
            </a:r>
            <a:r>
              <a:rPr lang="nl-NL" dirty="0" err="1" smtClean="0"/>
              <a:t>Bayram</a:t>
            </a:r>
            <a:endParaRPr lang="nl-NL" dirty="0" smtClean="0"/>
          </a:p>
          <a:p>
            <a:r>
              <a:rPr lang="nl-NL" dirty="0" smtClean="0"/>
              <a:t>Neuroloog</a:t>
            </a:r>
            <a:endParaRPr lang="nl-NL" dirty="0"/>
          </a:p>
        </p:txBody>
      </p:sp>
      <p:pic>
        <p:nvPicPr>
          <p:cNvPr id="1026" name="Picture 2" descr="C:\Users\Pinar\Desktop\Pony\ZorgSaam-Zeeuws-Vlaanderen-JPG.jpg"/>
          <p:cNvPicPr>
            <a:picLocks noChangeAspect="1" noChangeArrowheads="1"/>
          </p:cNvPicPr>
          <p:nvPr/>
        </p:nvPicPr>
        <p:blipFill>
          <a:blip r:embed="rId2" cstate="print"/>
          <a:srcRect/>
          <a:stretch>
            <a:fillRect/>
          </a:stretch>
        </p:blipFill>
        <p:spPr bwMode="auto">
          <a:xfrm>
            <a:off x="395536" y="260648"/>
            <a:ext cx="3762375" cy="21219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NL" dirty="0" err="1" smtClean="0"/>
              <a:t>Langwerkende</a:t>
            </a:r>
            <a:r>
              <a:rPr lang="nl-NL" dirty="0" smtClean="0"/>
              <a:t> preparaten  voor het slapen gaan </a:t>
            </a:r>
            <a:r>
              <a:rPr lang="nl-NL" dirty="0" err="1" smtClean="0"/>
              <a:t>ivm</a:t>
            </a:r>
            <a:r>
              <a:rPr lang="nl-NL" dirty="0" smtClean="0"/>
              <a:t> nachtelijke traagheid en stijfheid. </a:t>
            </a:r>
          </a:p>
          <a:p>
            <a:r>
              <a:rPr lang="nl-NL" dirty="0" smtClean="0"/>
              <a:t>Continue </a:t>
            </a:r>
            <a:r>
              <a:rPr lang="nl-NL" dirty="0" err="1" smtClean="0"/>
              <a:t>dopaminerge</a:t>
            </a:r>
            <a:r>
              <a:rPr lang="nl-NL" dirty="0" smtClean="0"/>
              <a:t> stimulatie  (</a:t>
            </a:r>
            <a:r>
              <a:rPr lang="nl-NL" dirty="0" err="1" smtClean="0"/>
              <a:t>rotigotine</a:t>
            </a:r>
            <a:r>
              <a:rPr lang="nl-NL" dirty="0" smtClean="0"/>
              <a:t> pleister, </a:t>
            </a:r>
            <a:r>
              <a:rPr lang="nl-NL" dirty="0" err="1" smtClean="0"/>
              <a:t>duodopa</a:t>
            </a:r>
            <a:r>
              <a:rPr lang="nl-NL" dirty="0" smtClean="0"/>
              <a:t>, </a:t>
            </a:r>
            <a:r>
              <a:rPr lang="nl-NL" dirty="0" err="1" smtClean="0"/>
              <a:t>apomorfine</a:t>
            </a:r>
            <a:r>
              <a:rPr lang="nl-NL" dirty="0" smtClean="0"/>
              <a:t>)</a:t>
            </a:r>
          </a:p>
          <a:p>
            <a:r>
              <a:rPr lang="nl-NL" dirty="0" smtClean="0"/>
              <a:t>Fysiotherapeuten hulp bij bevorderen bedmobiliteit</a:t>
            </a:r>
            <a:endParaRPr lang="nl-NL" dirty="0"/>
          </a:p>
        </p:txBody>
      </p:sp>
      <p:sp>
        <p:nvSpPr>
          <p:cNvPr id="2" name="Titel 1"/>
          <p:cNvSpPr>
            <a:spLocks noGrp="1"/>
          </p:cNvSpPr>
          <p:nvPr>
            <p:ph type="title"/>
          </p:nvPr>
        </p:nvSpPr>
        <p:spPr/>
        <p:txBody>
          <a:bodyPr>
            <a:normAutofit fontScale="90000"/>
          </a:bodyPr>
          <a:lstStyle/>
          <a:p>
            <a:r>
              <a:rPr lang="nl-NL" dirty="0" smtClean="0"/>
              <a:t>Behandeling nachtelijke </a:t>
            </a:r>
            <a:r>
              <a:rPr lang="nl-NL" dirty="0" err="1" smtClean="0"/>
              <a:t>motore</a:t>
            </a:r>
            <a:r>
              <a:rPr lang="nl-NL" dirty="0" smtClean="0"/>
              <a:t> symptomen</a:t>
            </a: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Komt meer voor bij de </a:t>
            </a:r>
            <a:r>
              <a:rPr lang="nl-NL" dirty="0" err="1" smtClean="0"/>
              <a:t>ZvP</a:t>
            </a:r>
            <a:r>
              <a:rPr lang="nl-NL" dirty="0" smtClean="0"/>
              <a:t> dan rest bevolking</a:t>
            </a:r>
          </a:p>
          <a:p>
            <a:r>
              <a:rPr lang="nl-NL" dirty="0" smtClean="0"/>
              <a:t>Vaak ook door </a:t>
            </a:r>
            <a:r>
              <a:rPr lang="nl-NL" dirty="0" err="1" smtClean="0"/>
              <a:t>dopaminerge</a:t>
            </a:r>
            <a:r>
              <a:rPr lang="nl-NL" dirty="0" smtClean="0"/>
              <a:t> medicatie en duur van de ziekte. </a:t>
            </a:r>
          </a:p>
          <a:p>
            <a:endParaRPr lang="nl-NL" dirty="0"/>
          </a:p>
        </p:txBody>
      </p:sp>
      <p:sp>
        <p:nvSpPr>
          <p:cNvPr id="2" name="Titel 1"/>
          <p:cNvSpPr>
            <a:spLocks noGrp="1"/>
          </p:cNvSpPr>
          <p:nvPr>
            <p:ph type="title"/>
          </p:nvPr>
        </p:nvSpPr>
        <p:spPr/>
        <p:txBody>
          <a:bodyPr>
            <a:normAutofit fontScale="90000"/>
          </a:bodyPr>
          <a:lstStyle/>
          <a:p>
            <a:r>
              <a:rPr lang="nl-NL" dirty="0" err="1" smtClean="0"/>
              <a:t>Restless</a:t>
            </a:r>
            <a:r>
              <a:rPr lang="nl-NL" dirty="0" smtClean="0"/>
              <a:t> </a:t>
            </a:r>
            <a:r>
              <a:rPr lang="nl-NL" dirty="0" err="1" smtClean="0"/>
              <a:t>Legs</a:t>
            </a:r>
            <a:r>
              <a:rPr lang="nl-NL" dirty="0" smtClean="0"/>
              <a:t> syndroom (RLS) en </a:t>
            </a:r>
            <a:r>
              <a:rPr lang="nl-NL" dirty="0" err="1"/>
              <a:t>P</a:t>
            </a:r>
            <a:r>
              <a:rPr lang="nl-NL" dirty="0" err="1" smtClean="0"/>
              <a:t>eriodic</a:t>
            </a:r>
            <a:r>
              <a:rPr lang="nl-NL" dirty="0" smtClean="0"/>
              <a:t> </a:t>
            </a:r>
            <a:r>
              <a:rPr lang="nl-NL" dirty="0" err="1"/>
              <a:t>L</a:t>
            </a:r>
            <a:r>
              <a:rPr lang="nl-NL" dirty="0" err="1" smtClean="0"/>
              <a:t>imb</a:t>
            </a:r>
            <a:r>
              <a:rPr lang="nl-NL" dirty="0" smtClean="0"/>
              <a:t> </a:t>
            </a:r>
            <a:r>
              <a:rPr lang="nl-NL" dirty="0" err="1"/>
              <a:t>M</a:t>
            </a:r>
            <a:r>
              <a:rPr lang="nl-NL" dirty="0" err="1" smtClean="0"/>
              <a:t>ovement</a:t>
            </a:r>
            <a:r>
              <a:rPr lang="nl-NL" dirty="0" smtClean="0"/>
              <a:t>  Disorder (PLMD)</a:t>
            </a:r>
            <a:endParaRPr lang="nl-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Niet </a:t>
            </a:r>
            <a:r>
              <a:rPr lang="nl-NL" dirty="0" err="1" smtClean="0"/>
              <a:t>dopaminerge</a:t>
            </a:r>
            <a:r>
              <a:rPr lang="nl-NL" dirty="0" smtClean="0"/>
              <a:t> </a:t>
            </a:r>
            <a:r>
              <a:rPr lang="nl-NL" dirty="0" smtClean="0"/>
              <a:t>therapieën </a:t>
            </a:r>
            <a:r>
              <a:rPr lang="nl-NL" dirty="0" smtClean="0"/>
              <a:t>voor RLS en PLMD </a:t>
            </a:r>
          </a:p>
          <a:p>
            <a:r>
              <a:rPr lang="nl-NL" dirty="0" err="1" smtClean="0"/>
              <a:t>Gabapentine</a:t>
            </a:r>
            <a:r>
              <a:rPr lang="nl-NL" dirty="0" smtClean="0"/>
              <a:t> </a:t>
            </a:r>
          </a:p>
          <a:p>
            <a:r>
              <a:rPr lang="nl-NL" dirty="0" smtClean="0"/>
              <a:t>Opiaten</a:t>
            </a:r>
            <a:endParaRPr lang="nl-NL" dirty="0" smtClean="0"/>
          </a:p>
          <a:p>
            <a:endParaRPr lang="nl-NL" dirty="0"/>
          </a:p>
        </p:txBody>
      </p:sp>
      <p:sp>
        <p:nvSpPr>
          <p:cNvPr id="2" name="Titel 1"/>
          <p:cNvSpPr>
            <a:spLocks noGrp="1"/>
          </p:cNvSpPr>
          <p:nvPr>
            <p:ph type="title"/>
          </p:nvPr>
        </p:nvSpPr>
        <p:spPr/>
        <p:txBody>
          <a:bodyPr/>
          <a:lstStyle/>
          <a:p>
            <a:r>
              <a:rPr lang="nl-NL" dirty="0" smtClean="0"/>
              <a:t>Behandeling RLS en PLMD</a:t>
            </a:r>
            <a:endParaRPr lang="nl-N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hlinkClick r:id="rId2"/>
              </a:rPr>
              <a:t>https://</a:t>
            </a:r>
            <a:r>
              <a:rPr lang="nl-NL" dirty="0" smtClean="0">
                <a:hlinkClick r:id="rId2"/>
              </a:rPr>
              <a:t>youtu.be/0NzbCugRUSM</a:t>
            </a:r>
            <a:endParaRPr lang="nl-NL" dirty="0" smtClean="0"/>
          </a:p>
          <a:p>
            <a:endParaRPr lang="nl-NL" dirty="0"/>
          </a:p>
        </p:txBody>
      </p:sp>
      <p:sp>
        <p:nvSpPr>
          <p:cNvPr id="2" name="Titel 1"/>
          <p:cNvSpPr>
            <a:spLocks noGrp="1"/>
          </p:cNvSpPr>
          <p:nvPr>
            <p:ph type="title"/>
          </p:nvPr>
        </p:nvSpPr>
        <p:spPr/>
        <p:txBody>
          <a:bodyPr/>
          <a:lstStyle/>
          <a:p>
            <a:r>
              <a:rPr lang="nl-NL" dirty="0" smtClean="0"/>
              <a:t>Video </a:t>
            </a:r>
            <a:r>
              <a:rPr lang="nl-NL" dirty="0" smtClean="0"/>
              <a:t>RLS</a:t>
            </a:r>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Het uitleven van dromen</a:t>
            </a:r>
          </a:p>
          <a:p>
            <a:r>
              <a:rPr lang="nl-NL" dirty="0" smtClean="0"/>
              <a:t>Scherp contrast tussen nachtelijke agressie en rustige aard overdag</a:t>
            </a:r>
          </a:p>
          <a:p>
            <a:r>
              <a:rPr lang="nl-NL" dirty="0" smtClean="0"/>
              <a:t>Eerste symptoom (20%)</a:t>
            </a:r>
          </a:p>
          <a:p>
            <a:r>
              <a:rPr lang="nl-NL" dirty="0" smtClean="0"/>
              <a:t>20-40% </a:t>
            </a:r>
          </a:p>
          <a:p>
            <a:r>
              <a:rPr lang="nl-NL" dirty="0" smtClean="0"/>
              <a:t>Vaker bij lichte geheugenstoornissen</a:t>
            </a:r>
          </a:p>
          <a:p>
            <a:pPr>
              <a:buNone/>
            </a:pPr>
            <a:endParaRPr lang="nl-NL" dirty="0" smtClean="0"/>
          </a:p>
          <a:p>
            <a:endParaRPr lang="nl-NL" dirty="0"/>
          </a:p>
        </p:txBody>
      </p:sp>
      <p:sp>
        <p:nvSpPr>
          <p:cNvPr id="2" name="Titel 1"/>
          <p:cNvSpPr>
            <a:spLocks noGrp="1"/>
          </p:cNvSpPr>
          <p:nvPr>
            <p:ph type="title"/>
          </p:nvPr>
        </p:nvSpPr>
        <p:spPr/>
        <p:txBody>
          <a:bodyPr>
            <a:normAutofit fontScale="90000"/>
          </a:bodyPr>
          <a:lstStyle/>
          <a:p>
            <a:r>
              <a:rPr lang="nl-NL" dirty="0" smtClean="0"/>
              <a:t>REM sleep </a:t>
            </a:r>
            <a:r>
              <a:rPr lang="nl-NL" dirty="0" err="1" smtClean="0"/>
              <a:t>behaviour</a:t>
            </a:r>
            <a:r>
              <a:rPr lang="nl-NL" dirty="0" smtClean="0"/>
              <a:t> disorder (RBD) </a:t>
            </a:r>
            <a:endParaRPr lang="nl-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hlinkClick r:id="rId2"/>
              </a:rPr>
              <a:t>https://</a:t>
            </a:r>
            <a:r>
              <a:rPr lang="nl-NL" dirty="0" smtClean="0">
                <a:hlinkClick r:id="rId2"/>
              </a:rPr>
              <a:t>youtu.be/rFXYRQ9xPUA</a:t>
            </a:r>
            <a:endParaRPr lang="nl-NL" dirty="0" smtClean="0"/>
          </a:p>
          <a:p>
            <a:endParaRPr lang="nl-NL" dirty="0"/>
          </a:p>
        </p:txBody>
      </p:sp>
      <p:sp>
        <p:nvSpPr>
          <p:cNvPr id="2" name="Titel 1"/>
          <p:cNvSpPr>
            <a:spLocks noGrp="1"/>
          </p:cNvSpPr>
          <p:nvPr>
            <p:ph type="title"/>
          </p:nvPr>
        </p:nvSpPr>
        <p:spPr/>
        <p:txBody>
          <a:bodyPr/>
          <a:lstStyle/>
          <a:p>
            <a:r>
              <a:rPr lang="nl-NL" dirty="0" smtClean="0"/>
              <a:t>Video RBD</a:t>
            </a:r>
            <a:endParaRPr lang="nl-N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err="1" smtClean="0"/>
              <a:t>Clonazepam</a:t>
            </a:r>
            <a:r>
              <a:rPr lang="nl-NL" dirty="0" smtClean="0"/>
              <a:t> (</a:t>
            </a:r>
            <a:r>
              <a:rPr lang="nl-NL" dirty="0" err="1" smtClean="0"/>
              <a:t>rivotril</a:t>
            </a:r>
            <a:r>
              <a:rPr lang="nl-NL" dirty="0" smtClean="0"/>
              <a:t>)</a:t>
            </a:r>
          </a:p>
          <a:p>
            <a:r>
              <a:rPr lang="nl-NL" dirty="0" smtClean="0"/>
              <a:t>Bijwerkingen </a:t>
            </a:r>
          </a:p>
          <a:p>
            <a:r>
              <a:rPr lang="nl-NL" dirty="0" err="1" smtClean="0"/>
              <a:t>Melatonine</a:t>
            </a:r>
            <a:r>
              <a:rPr lang="nl-NL" dirty="0" smtClean="0"/>
              <a:t> (hoge doseringen)</a:t>
            </a:r>
          </a:p>
        </p:txBody>
      </p:sp>
      <p:sp>
        <p:nvSpPr>
          <p:cNvPr id="2" name="Titel 1"/>
          <p:cNvSpPr>
            <a:spLocks noGrp="1"/>
          </p:cNvSpPr>
          <p:nvPr>
            <p:ph type="title"/>
          </p:nvPr>
        </p:nvSpPr>
        <p:spPr/>
        <p:txBody>
          <a:bodyPr/>
          <a:lstStyle/>
          <a:p>
            <a:r>
              <a:rPr lang="nl-NL" dirty="0" smtClean="0"/>
              <a:t>Behandeling RBD</a:t>
            </a:r>
            <a:endParaRPr lang="nl-N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OSAS </a:t>
            </a:r>
          </a:p>
          <a:p>
            <a:r>
              <a:rPr lang="nl-NL" dirty="0" smtClean="0"/>
              <a:t>CSAS</a:t>
            </a:r>
          </a:p>
          <a:p>
            <a:r>
              <a:rPr lang="nl-NL" dirty="0" smtClean="0"/>
              <a:t>Slaapgerelateerde </a:t>
            </a:r>
            <a:r>
              <a:rPr lang="nl-NL" dirty="0" err="1" smtClean="0"/>
              <a:t>Stridor</a:t>
            </a:r>
            <a:r>
              <a:rPr lang="nl-NL" dirty="0" smtClean="0"/>
              <a:t> (atypisch </a:t>
            </a:r>
            <a:r>
              <a:rPr lang="nl-NL" dirty="0" err="1" smtClean="0"/>
              <a:t>parkinsonisme</a:t>
            </a:r>
            <a:r>
              <a:rPr lang="nl-NL" dirty="0" smtClean="0"/>
              <a:t>) </a:t>
            </a:r>
            <a:endParaRPr lang="nl-NL" dirty="0"/>
          </a:p>
        </p:txBody>
      </p:sp>
      <p:sp>
        <p:nvSpPr>
          <p:cNvPr id="2" name="Titel 1"/>
          <p:cNvSpPr>
            <a:spLocks noGrp="1"/>
          </p:cNvSpPr>
          <p:nvPr>
            <p:ph type="title"/>
          </p:nvPr>
        </p:nvSpPr>
        <p:spPr/>
        <p:txBody>
          <a:bodyPr>
            <a:normAutofit/>
          </a:bodyPr>
          <a:lstStyle/>
          <a:p>
            <a:r>
              <a:rPr lang="nl-NL" dirty="0"/>
              <a:t>S</a:t>
            </a:r>
            <a:r>
              <a:rPr lang="nl-NL" dirty="0" smtClean="0"/>
              <a:t>laapademhalingsstoornissen</a:t>
            </a:r>
            <a:endParaRPr lang="nl-N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hlinkClick r:id="rId2"/>
              </a:rPr>
              <a:t>https://</a:t>
            </a:r>
            <a:r>
              <a:rPr lang="nl-NL" dirty="0" smtClean="0">
                <a:hlinkClick r:id="rId2"/>
              </a:rPr>
              <a:t>youtu.be/mjQdAf9cQBo</a:t>
            </a:r>
            <a:endParaRPr lang="nl-NL" dirty="0" smtClean="0"/>
          </a:p>
          <a:p>
            <a:r>
              <a:rPr lang="nl-NL" dirty="0" smtClean="0">
                <a:hlinkClick r:id="rId3"/>
              </a:rPr>
              <a:t>https://</a:t>
            </a:r>
            <a:r>
              <a:rPr lang="nl-NL" dirty="0" smtClean="0">
                <a:hlinkClick r:id="rId3"/>
              </a:rPr>
              <a:t>youtu.be/EMKxnyPs7K8</a:t>
            </a:r>
            <a:endParaRPr lang="nl-NL" dirty="0" smtClean="0"/>
          </a:p>
          <a:p>
            <a:endParaRPr lang="nl-NL" dirty="0" smtClean="0"/>
          </a:p>
          <a:p>
            <a:endParaRPr lang="nl-NL" dirty="0"/>
          </a:p>
        </p:txBody>
      </p:sp>
      <p:sp>
        <p:nvSpPr>
          <p:cNvPr id="2" name="Titel 1"/>
          <p:cNvSpPr>
            <a:spLocks noGrp="1"/>
          </p:cNvSpPr>
          <p:nvPr>
            <p:ph type="title"/>
          </p:nvPr>
        </p:nvSpPr>
        <p:spPr/>
        <p:txBody>
          <a:bodyPr/>
          <a:lstStyle/>
          <a:p>
            <a:r>
              <a:rPr lang="nl-NL" dirty="0" smtClean="0"/>
              <a:t>Video OSAS en </a:t>
            </a:r>
            <a:r>
              <a:rPr lang="nl-NL" dirty="0" err="1" smtClean="0"/>
              <a:t>Stridor</a:t>
            </a:r>
            <a:endParaRPr lang="nl-N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PSG </a:t>
            </a:r>
            <a:endParaRPr lang="nl-NL" dirty="0"/>
          </a:p>
        </p:txBody>
      </p:sp>
      <p:sp>
        <p:nvSpPr>
          <p:cNvPr id="2" name="Titel 1"/>
          <p:cNvSpPr>
            <a:spLocks noGrp="1"/>
          </p:cNvSpPr>
          <p:nvPr>
            <p:ph type="title"/>
          </p:nvPr>
        </p:nvSpPr>
        <p:spPr/>
        <p:txBody>
          <a:bodyPr>
            <a:normAutofit fontScale="90000"/>
          </a:bodyPr>
          <a:lstStyle/>
          <a:p>
            <a:r>
              <a:rPr lang="nl-NL" dirty="0" smtClean="0"/>
              <a:t>Diagnostiek ademhalingsstoornissen, PLMD en RBD.</a:t>
            </a:r>
            <a:endParaRPr lang="nl-NL" dirty="0"/>
          </a:p>
        </p:txBody>
      </p:sp>
      <p:pic>
        <p:nvPicPr>
          <p:cNvPr id="3074" name="Picture 2" descr="C:\Users\Pinar\Desktop\Pony\6.jpg"/>
          <p:cNvPicPr>
            <a:picLocks noChangeAspect="1" noChangeArrowheads="1"/>
          </p:cNvPicPr>
          <p:nvPr/>
        </p:nvPicPr>
        <p:blipFill>
          <a:blip r:embed="rId2" cstate="print"/>
          <a:srcRect/>
          <a:stretch>
            <a:fillRect/>
          </a:stretch>
        </p:blipFill>
        <p:spPr bwMode="auto">
          <a:xfrm>
            <a:off x="3779914" y="1628800"/>
            <a:ext cx="3416427" cy="51206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buNone/>
            </a:pPr>
            <a:endParaRPr lang="nl-NL" dirty="0"/>
          </a:p>
        </p:txBody>
      </p:sp>
      <p:sp>
        <p:nvSpPr>
          <p:cNvPr id="2" name="Titel 1"/>
          <p:cNvSpPr>
            <a:spLocks noGrp="1"/>
          </p:cNvSpPr>
          <p:nvPr>
            <p:ph type="title"/>
          </p:nvPr>
        </p:nvSpPr>
        <p:spPr/>
        <p:txBody>
          <a:bodyPr/>
          <a:lstStyle/>
          <a:p>
            <a:r>
              <a:rPr lang="nl-NL" dirty="0" smtClean="0"/>
              <a:t>Slaap </a:t>
            </a:r>
            <a:endParaRPr lang="nl-NL" dirty="0"/>
          </a:p>
        </p:txBody>
      </p:sp>
      <p:pic>
        <p:nvPicPr>
          <p:cNvPr id="1026" name="Picture 2" descr="C:\Users\Pinar\Desktop\Pony\baby.jpg"/>
          <p:cNvPicPr>
            <a:picLocks noChangeAspect="1" noChangeArrowheads="1"/>
          </p:cNvPicPr>
          <p:nvPr/>
        </p:nvPicPr>
        <p:blipFill>
          <a:blip r:embed="rId3" cstate="print"/>
          <a:srcRect/>
          <a:stretch>
            <a:fillRect/>
          </a:stretch>
        </p:blipFill>
        <p:spPr bwMode="auto">
          <a:xfrm>
            <a:off x="0" y="2276872"/>
            <a:ext cx="3611880" cy="2392871"/>
          </a:xfrm>
          <a:prstGeom prst="rect">
            <a:avLst/>
          </a:prstGeom>
          <a:noFill/>
        </p:spPr>
      </p:pic>
      <p:pic>
        <p:nvPicPr>
          <p:cNvPr id="1028" name="Picture 4" descr="C:\Users\Pinar\Desktop\Pony\slaper.jpg"/>
          <p:cNvPicPr>
            <a:picLocks noChangeAspect="1" noChangeArrowheads="1"/>
          </p:cNvPicPr>
          <p:nvPr/>
        </p:nvPicPr>
        <p:blipFill>
          <a:blip r:embed="rId4" cstate="print"/>
          <a:srcRect/>
          <a:stretch>
            <a:fillRect/>
          </a:stretch>
        </p:blipFill>
        <p:spPr bwMode="auto">
          <a:xfrm>
            <a:off x="3059832" y="2420888"/>
            <a:ext cx="3810000" cy="2857500"/>
          </a:xfrm>
          <a:prstGeom prst="rect">
            <a:avLst/>
          </a:prstGeom>
          <a:noFill/>
        </p:spPr>
      </p:pic>
      <p:pic>
        <p:nvPicPr>
          <p:cNvPr id="1029" name="Picture 5" descr="C:\Users\Pinar\Desktop\Pony\tiener.jpg"/>
          <p:cNvPicPr>
            <a:picLocks noChangeAspect="1" noChangeArrowheads="1"/>
          </p:cNvPicPr>
          <p:nvPr/>
        </p:nvPicPr>
        <p:blipFill>
          <a:blip r:embed="rId5" cstate="print"/>
          <a:srcRect/>
          <a:stretch>
            <a:fillRect/>
          </a:stretch>
        </p:blipFill>
        <p:spPr bwMode="auto">
          <a:xfrm>
            <a:off x="6516216" y="2852936"/>
            <a:ext cx="4229100" cy="2622042"/>
          </a:xfrm>
          <a:prstGeom prst="rect">
            <a:avLst/>
          </a:prstGeom>
          <a:noFill/>
        </p:spPr>
      </p:pic>
      <p:pic>
        <p:nvPicPr>
          <p:cNvPr id="1030" name="Picture 6" descr="C:\Users\Pinar\Desktop\Pony\trein.jpg"/>
          <p:cNvPicPr>
            <a:picLocks noChangeAspect="1" noChangeArrowheads="1"/>
          </p:cNvPicPr>
          <p:nvPr/>
        </p:nvPicPr>
        <p:blipFill>
          <a:blip r:embed="rId6" cstate="print"/>
          <a:srcRect/>
          <a:stretch>
            <a:fillRect/>
          </a:stretch>
        </p:blipFill>
        <p:spPr bwMode="auto">
          <a:xfrm>
            <a:off x="0" y="4574572"/>
            <a:ext cx="3431381" cy="2283428"/>
          </a:xfrm>
          <a:prstGeom prst="rect">
            <a:avLst/>
          </a:prstGeom>
          <a:noFill/>
        </p:spPr>
      </p:pic>
      <p:pic>
        <p:nvPicPr>
          <p:cNvPr id="1031" name="Picture 7" descr="C:\Users\Pinar\Desktop\Pony\vrouw.jpg"/>
          <p:cNvPicPr>
            <a:picLocks noChangeAspect="1" noChangeArrowheads="1"/>
          </p:cNvPicPr>
          <p:nvPr/>
        </p:nvPicPr>
        <p:blipFill>
          <a:blip r:embed="rId7" cstate="print"/>
          <a:srcRect/>
          <a:stretch>
            <a:fillRect/>
          </a:stretch>
        </p:blipFill>
        <p:spPr bwMode="auto">
          <a:xfrm>
            <a:off x="3347864" y="4869160"/>
            <a:ext cx="3451860" cy="2301240"/>
          </a:xfrm>
          <a:prstGeom prst="rect">
            <a:avLst/>
          </a:prstGeom>
          <a:noFill/>
        </p:spPr>
      </p:pic>
      <p:pic>
        <p:nvPicPr>
          <p:cNvPr id="1033" name="Picture 9" descr="C:\Users\Pinar\Desktop\Pony\sjdu7au25o4z_ovn_article.png"/>
          <p:cNvPicPr>
            <a:picLocks noChangeAspect="1" noChangeArrowheads="1"/>
          </p:cNvPicPr>
          <p:nvPr/>
        </p:nvPicPr>
        <p:blipFill>
          <a:blip r:embed="rId8" cstate="print"/>
          <a:srcRect/>
          <a:stretch>
            <a:fillRect/>
          </a:stretch>
        </p:blipFill>
        <p:spPr bwMode="auto">
          <a:xfrm>
            <a:off x="4255389" y="0"/>
            <a:ext cx="4888611" cy="2934653"/>
          </a:xfrm>
          <a:prstGeom prst="rect">
            <a:avLst/>
          </a:prstGeom>
          <a:noFill/>
        </p:spPr>
      </p:pic>
      <p:pic>
        <p:nvPicPr>
          <p:cNvPr id="1034" name="Picture 10" descr="C:\Users\Pinar\Desktop\Pony\slapendebaby-2-750x430.jpg"/>
          <p:cNvPicPr>
            <a:picLocks noChangeArrowheads="1"/>
          </p:cNvPicPr>
          <p:nvPr/>
        </p:nvPicPr>
        <p:blipFill>
          <a:blip r:embed="rId9" cstate="print"/>
          <a:srcRect/>
          <a:stretch>
            <a:fillRect/>
          </a:stretch>
        </p:blipFill>
        <p:spPr bwMode="auto">
          <a:xfrm>
            <a:off x="0" y="0"/>
            <a:ext cx="4286250" cy="2457450"/>
          </a:xfrm>
          <a:prstGeom prst="rect">
            <a:avLst/>
          </a:prstGeom>
          <a:noFill/>
        </p:spPr>
      </p:pic>
      <p:pic>
        <p:nvPicPr>
          <p:cNvPr id="1035" name="Picture 11" descr="C:\Users\Pinar\Desktop\Pony\slaper2.jpg"/>
          <p:cNvPicPr>
            <a:picLocks noChangeAspect="1" noChangeArrowheads="1"/>
          </p:cNvPicPr>
          <p:nvPr/>
        </p:nvPicPr>
        <p:blipFill>
          <a:blip r:embed="rId10" cstate="print"/>
          <a:srcRect/>
          <a:stretch>
            <a:fillRect/>
          </a:stretch>
        </p:blipFill>
        <p:spPr bwMode="auto">
          <a:xfrm>
            <a:off x="6732240" y="5013176"/>
            <a:ext cx="3429000" cy="2463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Beademingsapparatuur CPAP/BIPAP </a:t>
            </a:r>
          </a:p>
          <a:p>
            <a:r>
              <a:rPr lang="nl-NL" dirty="0" smtClean="0"/>
              <a:t>Beugel (MRA)</a:t>
            </a:r>
          </a:p>
          <a:p>
            <a:r>
              <a:rPr lang="nl-NL" dirty="0" smtClean="0"/>
              <a:t>KNO operatie</a:t>
            </a:r>
          </a:p>
          <a:p>
            <a:endParaRPr lang="nl-NL" dirty="0"/>
          </a:p>
        </p:txBody>
      </p:sp>
      <p:sp>
        <p:nvSpPr>
          <p:cNvPr id="2" name="Titel 1"/>
          <p:cNvSpPr>
            <a:spLocks noGrp="1"/>
          </p:cNvSpPr>
          <p:nvPr>
            <p:ph type="title"/>
          </p:nvPr>
        </p:nvSpPr>
        <p:spPr/>
        <p:txBody>
          <a:bodyPr>
            <a:normAutofit fontScale="90000"/>
          </a:bodyPr>
          <a:lstStyle/>
          <a:p>
            <a:r>
              <a:rPr lang="nl-NL" dirty="0" smtClean="0"/>
              <a:t>Behandeling slaapafhankelijke </a:t>
            </a:r>
            <a:r>
              <a:rPr lang="nl-NL" dirty="0" err="1" smtClean="0"/>
              <a:t>ademhalingsstoonissen</a:t>
            </a:r>
            <a:endParaRPr lang="nl-NL" dirty="0"/>
          </a:p>
        </p:txBody>
      </p:sp>
      <p:pic>
        <p:nvPicPr>
          <p:cNvPr id="4098" name="Picture 2" descr="C:\Users\Pinar\Desktop\Pony\buy-cpap-machines-online-banner-min.jpg"/>
          <p:cNvPicPr>
            <a:picLocks noChangeAspect="1" noChangeArrowheads="1"/>
          </p:cNvPicPr>
          <p:nvPr/>
        </p:nvPicPr>
        <p:blipFill>
          <a:blip r:embed="rId3" cstate="print"/>
          <a:srcRect/>
          <a:stretch>
            <a:fillRect/>
          </a:stretch>
        </p:blipFill>
        <p:spPr bwMode="auto">
          <a:xfrm>
            <a:off x="4572000" y="2492896"/>
            <a:ext cx="3619500" cy="2095500"/>
          </a:xfrm>
          <a:prstGeom prst="rect">
            <a:avLst/>
          </a:prstGeom>
          <a:noFill/>
        </p:spPr>
      </p:pic>
      <p:pic>
        <p:nvPicPr>
          <p:cNvPr id="4099" name="Picture 3" descr="C:\Users\Pinar\Desktop\Pony\Mandibulair+repositie+apparaat.jpg"/>
          <p:cNvPicPr>
            <a:picLocks noChangeAspect="1" noChangeArrowheads="1"/>
          </p:cNvPicPr>
          <p:nvPr/>
        </p:nvPicPr>
        <p:blipFill>
          <a:blip r:embed="rId4" cstate="print"/>
          <a:srcRect/>
          <a:stretch>
            <a:fillRect/>
          </a:stretch>
        </p:blipFill>
        <p:spPr bwMode="auto">
          <a:xfrm>
            <a:off x="323528" y="3861048"/>
            <a:ext cx="3642811" cy="273210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Stemmingsstoornissen </a:t>
            </a:r>
          </a:p>
          <a:p>
            <a:r>
              <a:rPr lang="nl-NL" dirty="0" smtClean="0"/>
              <a:t>Nachtmerries </a:t>
            </a:r>
          </a:p>
          <a:p>
            <a:r>
              <a:rPr lang="nl-NL" dirty="0" smtClean="0"/>
              <a:t>Hallucinaties </a:t>
            </a:r>
            <a:endParaRPr lang="nl-NL" dirty="0" smtClean="0"/>
          </a:p>
          <a:p>
            <a:r>
              <a:rPr lang="nl-NL" dirty="0" smtClean="0"/>
              <a:t>Toename geheugenstoornissen</a:t>
            </a:r>
          </a:p>
          <a:p>
            <a:r>
              <a:rPr lang="nl-NL" dirty="0" smtClean="0"/>
              <a:t>‘s nachts wakker worden om te plassen</a:t>
            </a:r>
          </a:p>
          <a:p>
            <a:r>
              <a:rPr lang="nl-NL" dirty="0" smtClean="0"/>
              <a:t>Nachtelijke pijn</a:t>
            </a:r>
          </a:p>
          <a:p>
            <a:r>
              <a:rPr lang="nl-NL" dirty="0" smtClean="0"/>
              <a:t>Bijwerkingen van </a:t>
            </a:r>
            <a:r>
              <a:rPr lang="nl-NL" dirty="0" smtClean="0"/>
              <a:t>medicatie</a:t>
            </a:r>
            <a:endParaRPr lang="nl-NL" dirty="0" smtClean="0"/>
          </a:p>
          <a:p>
            <a:endParaRPr lang="nl-NL" dirty="0"/>
          </a:p>
        </p:txBody>
      </p:sp>
      <p:sp>
        <p:nvSpPr>
          <p:cNvPr id="2" name="Titel 1"/>
          <p:cNvSpPr>
            <a:spLocks noGrp="1"/>
          </p:cNvSpPr>
          <p:nvPr>
            <p:ph type="title"/>
          </p:nvPr>
        </p:nvSpPr>
        <p:spPr/>
        <p:txBody>
          <a:bodyPr>
            <a:normAutofit/>
          </a:bodyPr>
          <a:lstStyle/>
          <a:p>
            <a:r>
              <a:rPr lang="nl-NL" dirty="0" smtClean="0"/>
              <a:t>Andere oorzaken van </a:t>
            </a:r>
            <a:r>
              <a:rPr lang="nl-NL" dirty="0" err="1" smtClean="0"/>
              <a:t>insomnie</a:t>
            </a:r>
            <a:endParaRPr lang="nl-N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Verwijzing naar </a:t>
            </a:r>
            <a:r>
              <a:rPr lang="nl-NL" dirty="0" smtClean="0"/>
              <a:t>psychiater</a:t>
            </a:r>
            <a:endParaRPr lang="nl-NL" dirty="0" smtClean="0"/>
          </a:p>
          <a:p>
            <a:r>
              <a:rPr lang="nl-NL" dirty="0" smtClean="0"/>
              <a:t>Verwijzing naar uroloog</a:t>
            </a:r>
          </a:p>
        </p:txBody>
      </p:sp>
      <p:sp>
        <p:nvSpPr>
          <p:cNvPr id="2" name="Titel 1"/>
          <p:cNvSpPr>
            <a:spLocks noGrp="1"/>
          </p:cNvSpPr>
          <p:nvPr>
            <p:ph type="title"/>
          </p:nvPr>
        </p:nvSpPr>
        <p:spPr/>
        <p:txBody>
          <a:bodyPr>
            <a:normAutofit fontScale="90000"/>
          </a:bodyPr>
          <a:lstStyle/>
          <a:p>
            <a:r>
              <a:rPr lang="nl-NL" dirty="0" smtClean="0"/>
              <a:t>Behandeling andere oorzaken </a:t>
            </a:r>
            <a:r>
              <a:rPr lang="nl-NL" dirty="0" err="1" smtClean="0"/>
              <a:t>insomnie</a:t>
            </a:r>
            <a:endParaRPr lang="nl-N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3" cstate="print"/>
          <a:srcRect/>
          <a:stretch>
            <a:fillRect/>
          </a:stretch>
        </p:blipFill>
        <p:spPr bwMode="auto">
          <a:xfrm>
            <a:off x="1907704" y="188640"/>
            <a:ext cx="5303520" cy="6552057"/>
          </a:xfrm>
          <a:prstGeom prst="rect">
            <a:avLst/>
          </a:prstGeom>
          <a:noFill/>
          <a:ln w="9525">
            <a:noFill/>
            <a:miter lim="800000"/>
            <a:headEnd/>
            <a:tailEnd/>
          </a:ln>
        </p:spPr>
      </p:pic>
      <p:sp>
        <p:nvSpPr>
          <p:cNvPr id="2" name="Titel 1"/>
          <p:cNvSpPr>
            <a:spLocks noGrp="1"/>
          </p:cNvSpPr>
          <p:nvPr>
            <p:ph type="title"/>
          </p:nvPr>
        </p:nvSpPr>
        <p:spPr/>
        <p:txBody>
          <a:bodyPr/>
          <a:lstStyle/>
          <a:p>
            <a:endParaRPr lang="nl-N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Slaapstoornissen komen veel </a:t>
            </a:r>
            <a:r>
              <a:rPr lang="nl-NL" dirty="0" smtClean="0"/>
              <a:t>voor</a:t>
            </a:r>
            <a:endParaRPr lang="nl-NL" dirty="0" smtClean="0"/>
          </a:p>
          <a:p>
            <a:r>
              <a:rPr lang="nl-NL" dirty="0" smtClean="0"/>
              <a:t>Negatieve invloed op kwaliteit van leven voor </a:t>
            </a:r>
            <a:r>
              <a:rPr lang="nl-NL" dirty="0" err="1" smtClean="0"/>
              <a:t>patient</a:t>
            </a:r>
            <a:r>
              <a:rPr lang="nl-NL" dirty="0" smtClean="0"/>
              <a:t> en partner</a:t>
            </a:r>
          </a:p>
          <a:p>
            <a:r>
              <a:rPr lang="nl-NL" dirty="0" smtClean="0"/>
              <a:t>Herkennen en behandeling is belangrijk</a:t>
            </a:r>
          </a:p>
        </p:txBody>
      </p:sp>
      <p:sp>
        <p:nvSpPr>
          <p:cNvPr id="2" name="Titel 1"/>
          <p:cNvSpPr>
            <a:spLocks noGrp="1"/>
          </p:cNvSpPr>
          <p:nvPr>
            <p:ph type="title"/>
          </p:nvPr>
        </p:nvSpPr>
        <p:spPr/>
        <p:txBody>
          <a:bodyPr/>
          <a:lstStyle/>
          <a:p>
            <a:r>
              <a:rPr lang="nl-NL" dirty="0" smtClean="0"/>
              <a:t>Conclusie </a:t>
            </a:r>
            <a:endParaRPr lang="nl-N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endParaRPr lang="nl-NL" dirty="0"/>
          </a:p>
        </p:txBody>
      </p:sp>
      <p:sp>
        <p:nvSpPr>
          <p:cNvPr id="2" name="Titel 1"/>
          <p:cNvSpPr>
            <a:spLocks noGrp="1"/>
          </p:cNvSpPr>
          <p:nvPr>
            <p:ph type="title"/>
          </p:nvPr>
        </p:nvSpPr>
        <p:spPr/>
        <p:txBody>
          <a:bodyPr/>
          <a:lstStyle/>
          <a:p>
            <a:r>
              <a:rPr lang="nl-NL" dirty="0" smtClean="0"/>
              <a:t>Vragen </a:t>
            </a:r>
            <a:r>
              <a:rPr lang="nl-NL" dirty="0" smtClean="0"/>
              <a:t>?</a:t>
            </a:r>
            <a:endParaRPr lang="nl-N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Leerboek slaap en slaapstoornissen</a:t>
            </a:r>
          </a:p>
          <a:p>
            <a:endParaRPr lang="nl-NL" dirty="0"/>
          </a:p>
        </p:txBody>
      </p:sp>
      <p:sp>
        <p:nvSpPr>
          <p:cNvPr id="2" name="Titel 1"/>
          <p:cNvSpPr>
            <a:spLocks noGrp="1"/>
          </p:cNvSpPr>
          <p:nvPr>
            <p:ph type="title"/>
          </p:nvPr>
        </p:nvSpPr>
        <p:spPr/>
        <p:txBody>
          <a:bodyPr/>
          <a:lstStyle/>
          <a:p>
            <a:r>
              <a:rPr lang="nl-NL" dirty="0" smtClean="0"/>
              <a:t>Referenties</a:t>
            </a: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a:buNone/>
            </a:pPr>
            <a:r>
              <a:rPr lang="nl-NL" dirty="0" smtClean="0"/>
              <a:t>Complex fenomeen </a:t>
            </a:r>
          </a:p>
          <a:p>
            <a:pPr>
              <a:buNone/>
            </a:pPr>
            <a:r>
              <a:rPr lang="nl-NL" dirty="0" smtClean="0"/>
              <a:t>B</a:t>
            </a:r>
            <a:r>
              <a:rPr lang="nl-NL" dirty="0" smtClean="0"/>
              <a:t>ewustzijn is verminderd</a:t>
            </a:r>
          </a:p>
          <a:p>
            <a:pPr>
              <a:buNone/>
            </a:pPr>
            <a:r>
              <a:rPr lang="nl-NL" dirty="0" smtClean="0"/>
              <a:t>Regulatie in de hersenstam  </a:t>
            </a:r>
            <a:endParaRPr lang="nl-NL" dirty="0"/>
          </a:p>
        </p:txBody>
      </p:sp>
      <p:sp>
        <p:nvSpPr>
          <p:cNvPr id="2" name="Titel 1"/>
          <p:cNvSpPr>
            <a:spLocks noGrp="1"/>
          </p:cNvSpPr>
          <p:nvPr>
            <p:ph type="title"/>
          </p:nvPr>
        </p:nvSpPr>
        <p:spPr/>
        <p:txBody>
          <a:bodyPr/>
          <a:lstStyle/>
          <a:p>
            <a:r>
              <a:rPr lang="nl-NL" dirty="0" smtClean="0"/>
              <a:t>Wat is slaap?</a:t>
            </a: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NREM1 </a:t>
            </a:r>
            <a:r>
              <a:rPr lang="nl-NL" dirty="0" smtClean="0"/>
              <a:t>(sluimerfase)</a:t>
            </a:r>
          </a:p>
          <a:p>
            <a:r>
              <a:rPr lang="nl-NL" dirty="0" smtClean="0"/>
              <a:t>NREM2 (lichte slaap)</a:t>
            </a:r>
          </a:p>
          <a:p>
            <a:r>
              <a:rPr lang="nl-NL" dirty="0" smtClean="0"/>
              <a:t>NREM3 (diepe slaap)</a:t>
            </a:r>
          </a:p>
          <a:p>
            <a:r>
              <a:rPr lang="nl-NL" dirty="0" err="1" smtClean="0"/>
              <a:t>REM-slaap</a:t>
            </a:r>
            <a:r>
              <a:rPr lang="nl-NL" dirty="0" smtClean="0"/>
              <a:t>  (droomslaap)</a:t>
            </a:r>
            <a:endParaRPr lang="nl-NL" dirty="0"/>
          </a:p>
        </p:txBody>
      </p:sp>
      <p:sp>
        <p:nvSpPr>
          <p:cNvPr id="2" name="Titel 1"/>
          <p:cNvSpPr>
            <a:spLocks noGrp="1"/>
          </p:cNvSpPr>
          <p:nvPr>
            <p:ph type="title"/>
          </p:nvPr>
        </p:nvSpPr>
        <p:spPr/>
        <p:txBody>
          <a:bodyPr/>
          <a:lstStyle/>
          <a:p>
            <a:r>
              <a:rPr lang="nl-NL" dirty="0" smtClean="0"/>
              <a:t>4 Slaapfasen </a:t>
            </a:r>
            <a:endParaRPr lang="nl-NL" dirty="0"/>
          </a:p>
        </p:txBody>
      </p:sp>
      <p:pic>
        <p:nvPicPr>
          <p:cNvPr id="2050" name="Picture 2"/>
          <p:cNvPicPr>
            <a:picLocks noChangeAspect="1" noChangeArrowheads="1"/>
          </p:cNvPicPr>
          <p:nvPr/>
        </p:nvPicPr>
        <p:blipFill>
          <a:blip r:embed="rId3" cstate="print"/>
          <a:srcRect/>
          <a:stretch>
            <a:fillRect/>
          </a:stretch>
        </p:blipFill>
        <p:spPr bwMode="auto">
          <a:xfrm>
            <a:off x="0" y="4114800"/>
            <a:ext cx="580072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err="1" smtClean="0"/>
              <a:t>Motore</a:t>
            </a:r>
            <a:r>
              <a:rPr lang="nl-NL" dirty="0" smtClean="0"/>
              <a:t> symptomen</a:t>
            </a:r>
          </a:p>
          <a:p>
            <a:r>
              <a:rPr lang="nl-NL" dirty="0" err="1" smtClean="0"/>
              <a:t>Non-motore</a:t>
            </a:r>
            <a:r>
              <a:rPr lang="nl-NL" dirty="0" smtClean="0"/>
              <a:t> symptomen:</a:t>
            </a:r>
          </a:p>
          <a:p>
            <a:endParaRPr lang="nl-NL" dirty="0"/>
          </a:p>
          <a:p>
            <a:r>
              <a:rPr lang="nl-NL" dirty="0" smtClean="0"/>
              <a:t>Slaapstoornissen hebben een negatieve invloed op kwaliteit van leven</a:t>
            </a:r>
          </a:p>
          <a:p>
            <a:pPr>
              <a:buNone/>
            </a:pPr>
            <a:endParaRPr lang="nl-NL" dirty="0"/>
          </a:p>
          <a:p>
            <a:r>
              <a:rPr lang="nl-NL" dirty="0" smtClean="0"/>
              <a:t>Bij een juiste diagnose zijn slaapstoornissen goed te behandelen </a:t>
            </a:r>
            <a:endParaRPr lang="nl-NL" dirty="0"/>
          </a:p>
        </p:txBody>
      </p:sp>
      <p:sp>
        <p:nvSpPr>
          <p:cNvPr id="2" name="Titel 1"/>
          <p:cNvSpPr>
            <a:spLocks noGrp="1"/>
          </p:cNvSpPr>
          <p:nvPr>
            <p:ph type="title"/>
          </p:nvPr>
        </p:nvSpPr>
        <p:spPr/>
        <p:txBody>
          <a:bodyPr/>
          <a:lstStyle/>
          <a:p>
            <a:r>
              <a:rPr lang="nl-NL" dirty="0" smtClean="0"/>
              <a:t>Ziekte van </a:t>
            </a:r>
            <a:r>
              <a:rPr lang="nl-NL" dirty="0" err="1" smtClean="0"/>
              <a:t>Parkinson</a:t>
            </a:r>
            <a:r>
              <a:rPr lang="nl-NL" dirty="0" smtClean="0"/>
              <a:t> </a:t>
            </a:r>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Vrijwel alle slaapstoornissen kunnen voorkomen </a:t>
            </a:r>
          </a:p>
          <a:p>
            <a:r>
              <a:rPr lang="nl-NL" dirty="0" smtClean="0"/>
              <a:t>Ook </a:t>
            </a:r>
            <a:r>
              <a:rPr lang="nl-NL" dirty="0" err="1" smtClean="0"/>
              <a:t>motore</a:t>
            </a:r>
            <a:r>
              <a:rPr lang="nl-NL" dirty="0" smtClean="0"/>
              <a:t> en niet </a:t>
            </a:r>
            <a:r>
              <a:rPr lang="nl-NL" dirty="0" err="1" smtClean="0"/>
              <a:t>motore</a:t>
            </a:r>
            <a:r>
              <a:rPr lang="nl-NL" dirty="0" smtClean="0"/>
              <a:t> verschijnselen kunnen slaap verstoren </a:t>
            </a:r>
          </a:p>
        </p:txBody>
      </p:sp>
      <p:sp>
        <p:nvSpPr>
          <p:cNvPr id="2" name="Titel 1"/>
          <p:cNvSpPr>
            <a:spLocks noGrp="1"/>
          </p:cNvSpPr>
          <p:nvPr>
            <p:ph type="title"/>
          </p:nvPr>
        </p:nvSpPr>
        <p:spPr/>
        <p:txBody>
          <a:bodyPr/>
          <a:lstStyle/>
          <a:p>
            <a:endParaRPr lang="nl-N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&gt; 50 % valt overdag ongewild in slaap</a:t>
            </a:r>
          </a:p>
          <a:p>
            <a:r>
              <a:rPr lang="nl-NL" dirty="0" smtClean="0"/>
              <a:t>Meestal tijdens rustige situaties</a:t>
            </a:r>
          </a:p>
          <a:p>
            <a:r>
              <a:rPr lang="nl-NL" dirty="0" smtClean="0"/>
              <a:t>Slaperigheid vs. Vermoeidheid</a:t>
            </a:r>
          </a:p>
          <a:p>
            <a:r>
              <a:rPr lang="nl-NL" dirty="0" smtClean="0"/>
              <a:t>Oorzaken: </a:t>
            </a:r>
          </a:p>
          <a:p>
            <a:pPr lvl="1"/>
            <a:r>
              <a:rPr lang="nl-NL" dirty="0" smtClean="0"/>
              <a:t>Medicatie (</a:t>
            </a:r>
            <a:r>
              <a:rPr lang="nl-NL" dirty="0" err="1" smtClean="0"/>
              <a:t>dopamine-agonisten</a:t>
            </a:r>
            <a:r>
              <a:rPr lang="nl-NL" dirty="0" smtClean="0"/>
              <a:t>)</a:t>
            </a:r>
          </a:p>
          <a:p>
            <a:pPr lvl="1"/>
            <a:r>
              <a:rPr lang="nl-NL" dirty="0" smtClean="0"/>
              <a:t>Gestoorden nachtslaap</a:t>
            </a:r>
          </a:p>
          <a:p>
            <a:pPr lvl="1"/>
            <a:r>
              <a:rPr lang="nl-NL" dirty="0" smtClean="0"/>
              <a:t>Slijtage van slaapregulerende hersengebieden </a:t>
            </a:r>
          </a:p>
          <a:p>
            <a:endParaRPr lang="nl-NL" dirty="0"/>
          </a:p>
        </p:txBody>
      </p:sp>
      <p:sp>
        <p:nvSpPr>
          <p:cNvPr id="2" name="Titel 1"/>
          <p:cNvSpPr>
            <a:spLocks noGrp="1"/>
          </p:cNvSpPr>
          <p:nvPr>
            <p:ph type="title"/>
          </p:nvPr>
        </p:nvSpPr>
        <p:spPr/>
        <p:txBody>
          <a:bodyPr>
            <a:normAutofit/>
          </a:bodyPr>
          <a:lstStyle/>
          <a:p>
            <a:r>
              <a:rPr lang="nl-NL" dirty="0" smtClean="0"/>
              <a:t>Slaperigheid overdag bij </a:t>
            </a:r>
            <a:r>
              <a:rPr lang="nl-NL" dirty="0" err="1" smtClean="0"/>
              <a:t>ZvP</a:t>
            </a:r>
            <a:endParaRPr lang="nl-N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Indien mogelijk aanpassen </a:t>
            </a:r>
            <a:r>
              <a:rPr lang="nl-NL" dirty="0" err="1" smtClean="0"/>
              <a:t>dopaminerge</a:t>
            </a:r>
            <a:r>
              <a:rPr lang="nl-NL" dirty="0" smtClean="0"/>
              <a:t> medicatie</a:t>
            </a:r>
          </a:p>
          <a:p>
            <a:r>
              <a:rPr lang="nl-NL" dirty="0" smtClean="0"/>
              <a:t>Verbeteren van de nachtslaap (indien afwijkend)</a:t>
            </a:r>
          </a:p>
          <a:p>
            <a:r>
              <a:rPr lang="nl-NL" dirty="0" smtClean="0"/>
              <a:t>Stimulantia (</a:t>
            </a:r>
            <a:r>
              <a:rPr lang="nl-NL" dirty="0" err="1" smtClean="0"/>
              <a:t>modafinil</a:t>
            </a:r>
            <a:r>
              <a:rPr lang="nl-NL" dirty="0" smtClean="0"/>
              <a:t>, </a:t>
            </a:r>
            <a:r>
              <a:rPr lang="nl-NL" dirty="0" err="1" smtClean="0"/>
              <a:t>methylfenidaat</a:t>
            </a:r>
            <a:r>
              <a:rPr lang="nl-NL" dirty="0" smtClean="0"/>
              <a:t>)</a:t>
            </a:r>
          </a:p>
          <a:p>
            <a:endParaRPr lang="nl-NL" dirty="0"/>
          </a:p>
        </p:txBody>
      </p:sp>
      <p:sp>
        <p:nvSpPr>
          <p:cNvPr id="2" name="Titel 1"/>
          <p:cNvSpPr>
            <a:spLocks noGrp="1"/>
          </p:cNvSpPr>
          <p:nvPr>
            <p:ph type="title"/>
          </p:nvPr>
        </p:nvSpPr>
        <p:spPr/>
        <p:txBody>
          <a:bodyPr>
            <a:normAutofit fontScale="90000"/>
          </a:bodyPr>
          <a:lstStyle/>
          <a:p>
            <a:r>
              <a:rPr lang="nl-NL" dirty="0" smtClean="0"/>
              <a:t>Behandeling slaperigheid overdag</a:t>
            </a:r>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Moeite met omdraaien in bed</a:t>
            </a:r>
          </a:p>
          <a:p>
            <a:r>
              <a:rPr lang="nl-NL" dirty="0" smtClean="0"/>
              <a:t>Later in de nacht door uitwerken van medicatie</a:t>
            </a:r>
          </a:p>
          <a:p>
            <a:r>
              <a:rPr lang="nl-NL" dirty="0" smtClean="0"/>
              <a:t>Pijnlijke verkrampingen (</a:t>
            </a:r>
            <a:r>
              <a:rPr lang="nl-NL" dirty="0" err="1" smtClean="0"/>
              <a:t>dystonie</a:t>
            </a:r>
            <a:r>
              <a:rPr lang="nl-NL" dirty="0" smtClean="0"/>
              <a:t>), waardoor te vroeg </a:t>
            </a:r>
            <a:r>
              <a:rPr lang="nl-NL" dirty="0" smtClean="0"/>
              <a:t>ontwaken</a:t>
            </a:r>
            <a:endParaRPr lang="nl-NL" dirty="0" smtClean="0"/>
          </a:p>
        </p:txBody>
      </p:sp>
      <p:sp>
        <p:nvSpPr>
          <p:cNvPr id="2" name="Titel 1"/>
          <p:cNvSpPr>
            <a:spLocks noGrp="1"/>
          </p:cNvSpPr>
          <p:nvPr>
            <p:ph type="title"/>
          </p:nvPr>
        </p:nvSpPr>
        <p:spPr/>
        <p:txBody>
          <a:bodyPr>
            <a:normAutofit/>
          </a:bodyPr>
          <a:lstStyle/>
          <a:p>
            <a:r>
              <a:rPr lang="nl-NL" dirty="0" smtClean="0"/>
              <a:t>Nachtelijke </a:t>
            </a:r>
            <a:r>
              <a:rPr lang="nl-NL" dirty="0" err="1" smtClean="0"/>
              <a:t>motore</a:t>
            </a:r>
            <a:r>
              <a:rPr lang="nl-NL" dirty="0" smtClean="0"/>
              <a:t> symptomen</a:t>
            </a:r>
            <a:endParaRPr lang="nl-N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321</TotalTime>
  <Words>846</Words>
  <Application>Microsoft Office PowerPoint</Application>
  <PresentationFormat>Diavoorstelling (4:3)</PresentationFormat>
  <Paragraphs>130</Paragraphs>
  <Slides>26</Slides>
  <Notes>13</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Concours</vt:lpstr>
      <vt:lpstr>Slaap &amp; Parkinson</vt:lpstr>
      <vt:lpstr>Slaap </vt:lpstr>
      <vt:lpstr>Wat is slaap?</vt:lpstr>
      <vt:lpstr>4 Slaapfasen </vt:lpstr>
      <vt:lpstr>Ziekte van Parkinson </vt:lpstr>
      <vt:lpstr>Dia 6</vt:lpstr>
      <vt:lpstr>Slaperigheid overdag bij ZvP</vt:lpstr>
      <vt:lpstr>Behandeling slaperigheid overdag</vt:lpstr>
      <vt:lpstr>Nachtelijke motore symptomen</vt:lpstr>
      <vt:lpstr>Behandeling nachtelijke motore symptomen</vt:lpstr>
      <vt:lpstr>Restless Legs syndroom (RLS) en Periodic Limb Movement  Disorder (PLMD)</vt:lpstr>
      <vt:lpstr>Behandeling RLS en PLMD</vt:lpstr>
      <vt:lpstr>Video RLS</vt:lpstr>
      <vt:lpstr>REM sleep behaviour disorder (RBD) </vt:lpstr>
      <vt:lpstr>Video RBD</vt:lpstr>
      <vt:lpstr>Behandeling RBD</vt:lpstr>
      <vt:lpstr>Slaapademhalingsstoornissen</vt:lpstr>
      <vt:lpstr>Video OSAS en Stridor</vt:lpstr>
      <vt:lpstr>Diagnostiek ademhalingsstoornissen, PLMD en RBD.</vt:lpstr>
      <vt:lpstr>Behandeling slaapafhankelijke ademhalingsstoonissen</vt:lpstr>
      <vt:lpstr>Andere oorzaken van insomnie</vt:lpstr>
      <vt:lpstr>Behandeling andere oorzaken insomnie</vt:lpstr>
      <vt:lpstr>Dia 23</vt:lpstr>
      <vt:lpstr>Conclusie </vt:lpstr>
      <vt:lpstr>Vragen ?</vt:lpstr>
      <vt:lpstr>Referenties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Slaap &amp; Parkinson</dc:title>
  <dc:creator>Pinar</dc:creator>
  <cp:lastModifiedBy>Pinar</cp:lastModifiedBy>
  <cp:revision>32</cp:revision>
  <dcterms:created xsi:type="dcterms:W3CDTF">2018-05-23T18:20:42Z</dcterms:created>
  <dcterms:modified xsi:type="dcterms:W3CDTF">2018-05-24T21:16:41Z</dcterms:modified>
</cp:coreProperties>
</file>